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4"/>
  </p:notesMasterIdLst>
  <p:sldIdLst>
    <p:sldId id="313" r:id="rId2"/>
    <p:sldId id="314" r:id="rId3"/>
    <p:sldId id="331" r:id="rId4"/>
    <p:sldId id="332" r:id="rId5"/>
    <p:sldId id="317" r:id="rId6"/>
    <p:sldId id="316" r:id="rId7"/>
    <p:sldId id="318" r:id="rId8"/>
    <p:sldId id="319" r:id="rId9"/>
    <p:sldId id="320" r:id="rId10"/>
    <p:sldId id="321" r:id="rId11"/>
    <p:sldId id="322" r:id="rId12"/>
    <p:sldId id="323" r:id="rId13"/>
    <p:sldId id="325" r:id="rId14"/>
    <p:sldId id="333" r:id="rId15"/>
    <p:sldId id="326" r:id="rId16"/>
    <p:sldId id="327" r:id="rId17"/>
    <p:sldId id="328" r:id="rId18"/>
    <p:sldId id="329" r:id="rId19"/>
    <p:sldId id="330" r:id="rId20"/>
    <p:sldId id="335" r:id="rId21"/>
    <p:sldId id="334" r:id="rId22"/>
    <p:sldId id="267" r:id="rId23"/>
  </p:sldIdLst>
  <p:sldSz cx="9144000" cy="5143500" type="screen16x9"/>
  <p:notesSz cx="6858000" cy="9144000"/>
  <p:embeddedFontLst>
    <p:embeddedFont>
      <p:font typeface="Cambria Math" panose="02040503050406030204" pitchFamily="18" charset="0"/>
      <p:regular r:id="rId25"/>
    </p:embeddedFont>
    <p:embeddedFont>
      <p:font typeface="Didact Gothic" panose="020B0604020202020204" charset="0"/>
      <p:regular r:id="rId26"/>
    </p:embeddedFont>
    <p:embeddedFont>
      <p:font typeface="Julius Sans One" panose="020B0604020202020204" charset="0"/>
      <p:regular r:id="rId27"/>
    </p:embeddedFont>
    <p:embeddedFont>
      <p:font typeface="Questrial" panose="020B0604020202020204"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464">
          <p15:clr>
            <a:srgbClr val="9AA0A6"/>
          </p15:clr>
        </p15:guide>
        <p15:guide id="2"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82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5BC8FED-7B57-44C5-82E9-1AA0C2D22191}">
  <a:tblStyle styleId="{85BC8FED-7B57-44C5-82E9-1AA0C2D2219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ABFCF23-3B69-468F-B69F-88F6DE6A72F2}" styleName="Stile medio 1 - Colore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3" d="100"/>
          <a:sy n="153" d="100"/>
        </p:scale>
        <p:origin x="730" y="-38"/>
      </p:cViewPr>
      <p:guideLst>
        <p:guide pos="4464"/>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8f4bd2034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8f4bd203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560228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8f6f6f201e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8f6f6f201e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0602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a1249ffcf0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a1249ffcf0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84197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1249ffcf0_1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1249ffcf0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3844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a1249ffcf0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a1249ffcf0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865417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a1249ffcf0_1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a1249ffcf0_1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06275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8f6f6f201e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8f6f6f201e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993507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a1249ffcf0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a1249ffcf0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044572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a1249ffcf0_1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a1249ffcf0_1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50829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a1249ffcf0_1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a1249ffcf0_1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0599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a1249ffcf0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a1249ffcf0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0288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8f6f6f201e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8f6f6f201e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262497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a1249ffcf0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a1249ffcf0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590337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a1249ffcf0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a1249ffcf0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911824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a1249ffcf0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a1249ffcf0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8f6f6f201e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8f6f6f201e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45359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a1249ffcf0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a1249ffcf0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21253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8f6f6f201e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8f6f6f201e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0143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a1249ffcf0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a1249ffcf0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728528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a1249ffcf0_1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a1249ffcf0_1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20351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a1249ffcf0_1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a1249ffcf0_1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235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a1249ffcf0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a1249ffcf0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84028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5"/>
        </a:solidFill>
        <a:effectLst/>
      </p:bgPr>
    </p:bg>
    <p:spTree>
      <p:nvGrpSpPr>
        <p:cNvPr id="1" name="Shape 8"/>
        <p:cNvGrpSpPr/>
        <p:nvPr/>
      </p:nvGrpSpPr>
      <p:grpSpPr>
        <a:xfrm>
          <a:off x="0" y="0"/>
          <a:ext cx="0" cy="0"/>
          <a:chOff x="0" y="0"/>
          <a:chExt cx="0" cy="0"/>
        </a:xfrm>
      </p:grpSpPr>
      <p:sp>
        <p:nvSpPr>
          <p:cNvPr id="9" name="Google Shape;9;p2"/>
          <p:cNvSpPr/>
          <p:nvPr/>
        </p:nvSpPr>
        <p:spPr>
          <a:xfrm>
            <a:off x="-3537625" y="711975"/>
            <a:ext cx="7035600" cy="3277200"/>
          </a:xfrm>
          <a:prstGeom prst="triangle">
            <a:avLst>
              <a:gd name="adj" fmla="val 5000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0" y="1255025"/>
            <a:ext cx="4322700" cy="3891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1034200" y="0"/>
            <a:ext cx="10867800" cy="5143500"/>
          </a:xfrm>
          <a:prstGeom prst="triangle">
            <a:avLst>
              <a:gd name="adj" fmla="val 4985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805750" y="2198675"/>
            <a:ext cx="4322700" cy="1508400"/>
          </a:xfrm>
          <a:prstGeom prst="rect">
            <a:avLst/>
          </a:prstGeom>
        </p:spPr>
        <p:txBody>
          <a:bodyPr spcFirstLastPara="1" wrap="square" lIns="91425" tIns="91425" rIns="91425" bIns="91425" anchor="ctr" anchorCtr="0">
            <a:noAutofit/>
          </a:bodyPr>
          <a:lstStyle>
            <a:lvl1pPr lvl="0" algn="r">
              <a:lnSpc>
                <a:spcPct val="90000"/>
              </a:lnSpc>
              <a:spcBef>
                <a:spcPts val="0"/>
              </a:spcBef>
              <a:spcAft>
                <a:spcPts val="0"/>
              </a:spcAft>
              <a:buClr>
                <a:schemeClr val="lt1"/>
              </a:buClr>
              <a:buSzPts val="4700"/>
              <a:buFont typeface="Julius Sans One"/>
              <a:buNone/>
              <a:defRPr sz="4000" b="1">
                <a:solidFill>
                  <a:schemeClr val="lt1"/>
                </a:solidFill>
                <a:latin typeface="Julius Sans One"/>
                <a:ea typeface="Julius Sans One"/>
                <a:cs typeface="Julius Sans One"/>
                <a:sym typeface="Julius Sans One"/>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a:p>
        </p:txBody>
      </p:sp>
      <p:sp>
        <p:nvSpPr>
          <p:cNvPr id="13" name="Google Shape;13;p2"/>
          <p:cNvSpPr txBox="1">
            <a:spLocks noGrp="1"/>
          </p:cNvSpPr>
          <p:nvPr>
            <p:ph type="subTitle" idx="1"/>
          </p:nvPr>
        </p:nvSpPr>
        <p:spPr>
          <a:xfrm>
            <a:off x="4299250" y="4154375"/>
            <a:ext cx="3829200" cy="2484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lt1"/>
              </a:buClr>
              <a:buSzPts val="2800"/>
              <a:buFont typeface="Questrial"/>
              <a:buNone/>
              <a:defRPr sz="1400">
                <a:solidFill>
                  <a:schemeClr val="lt1"/>
                </a:solidFill>
                <a:latin typeface="Didact Gothic"/>
                <a:ea typeface="Didact Gothic"/>
                <a:cs typeface="Didact Gothic"/>
                <a:sym typeface="Didact Gothic"/>
              </a:defRPr>
            </a:lvl1pPr>
            <a:lvl2pPr lvl="1"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2pPr>
            <a:lvl3pPr lvl="2"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3pPr>
            <a:lvl4pPr lvl="3"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4pPr>
            <a:lvl5pPr lvl="4"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5pPr>
            <a:lvl6pPr lvl="5"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6pPr>
            <a:lvl7pPr lvl="6"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7pPr>
            <a:lvl8pPr lvl="7"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8pPr>
            <a:lvl9pPr lvl="8"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dk1"/>
        </a:solidFill>
        <a:effectLst/>
      </p:bgPr>
    </p:bg>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805050" y="1840500"/>
            <a:ext cx="7533900" cy="1462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700"/>
              <a:buNone/>
              <a:defRPr sz="6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Tree>
    <p:extLst>
      <p:ext uri="{BB962C8B-B14F-4D97-AF65-F5344CB8AC3E}">
        <p14:creationId xmlns:p14="http://schemas.microsoft.com/office/powerpoint/2010/main" val="2922627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5"/>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784875" y="2098184"/>
            <a:ext cx="3423600" cy="862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3400" b="1">
                <a:solidFill>
                  <a:schemeClr val="dk1"/>
                </a:solidFill>
              </a:defRPr>
            </a:lvl1pPr>
            <a:lvl2pPr lvl="1" algn="r" rtl="0">
              <a:spcBef>
                <a:spcPts val="0"/>
              </a:spcBef>
              <a:spcAft>
                <a:spcPts val="0"/>
              </a:spcAft>
              <a:buClr>
                <a:schemeClr val="dk1"/>
              </a:buClr>
              <a:buSzPts val="3600"/>
              <a:buNone/>
              <a:defRPr sz="3600" b="1">
                <a:solidFill>
                  <a:schemeClr val="dk1"/>
                </a:solidFill>
              </a:defRPr>
            </a:lvl2pPr>
            <a:lvl3pPr lvl="2" algn="r" rtl="0">
              <a:spcBef>
                <a:spcPts val="0"/>
              </a:spcBef>
              <a:spcAft>
                <a:spcPts val="0"/>
              </a:spcAft>
              <a:buClr>
                <a:schemeClr val="dk1"/>
              </a:buClr>
              <a:buSzPts val="3600"/>
              <a:buNone/>
              <a:defRPr sz="3600" b="1">
                <a:solidFill>
                  <a:schemeClr val="dk1"/>
                </a:solidFill>
              </a:defRPr>
            </a:lvl3pPr>
            <a:lvl4pPr lvl="3" algn="r" rtl="0">
              <a:spcBef>
                <a:spcPts val="0"/>
              </a:spcBef>
              <a:spcAft>
                <a:spcPts val="0"/>
              </a:spcAft>
              <a:buClr>
                <a:schemeClr val="dk1"/>
              </a:buClr>
              <a:buSzPts val="3600"/>
              <a:buNone/>
              <a:defRPr sz="3600" b="1">
                <a:solidFill>
                  <a:schemeClr val="dk1"/>
                </a:solidFill>
              </a:defRPr>
            </a:lvl4pPr>
            <a:lvl5pPr lvl="4" algn="r" rtl="0">
              <a:spcBef>
                <a:spcPts val="0"/>
              </a:spcBef>
              <a:spcAft>
                <a:spcPts val="0"/>
              </a:spcAft>
              <a:buClr>
                <a:schemeClr val="dk1"/>
              </a:buClr>
              <a:buSzPts val="3600"/>
              <a:buNone/>
              <a:defRPr sz="3600" b="1">
                <a:solidFill>
                  <a:schemeClr val="dk1"/>
                </a:solidFill>
              </a:defRPr>
            </a:lvl5pPr>
            <a:lvl6pPr lvl="5" algn="r" rtl="0">
              <a:spcBef>
                <a:spcPts val="0"/>
              </a:spcBef>
              <a:spcAft>
                <a:spcPts val="0"/>
              </a:spcAft>
              <a:buClr>
                <a:schemeClr val="dk1"/>
              </a:buClr>
              <a:buSzPts val="3600"/>
              <a:buNone/>
              <a:defRPr sz="3600" b="1">
                <a:solidFill>
                  <a:schemeClr val="dk1"/>
                </a:solidFill>
              </a:defRPr>
            </a:lvl6pPr>
            <a:lvl7pPr lvl="6" algn="r" rtl="0">
              <a:spcBef>
                <a:spcPts val="0"/>
              </a:spcBef>
              <a:spcAft>
                <a:spcPts val="0"/>
              </a:spcAft>
              <a:buClr>
                <a:schemeClr val="dk1"/>
              </a:buClr>
              <a:buSzPts val="3600"/>
              <a:buNone/>
              <a:defRPr sz="3600" b="1">
                <a:solidFill>
                  <a:schemeClr val="dk1"/>
                </a:solidFill>
              </a:defRPr>
            </a:lvl7pPr>
            <a:lvl8pPr lvl="7" algn="r" rtl="0">
              <a:spcBef>
                <a:spcPts val="0"/>
              </a:spcBef>
              <a:spcAft>
                <a:spcPts val="0"/>
              </a:spcAft>
              <a:buClr>
                <a:schemeClr val="dk1"/>
              </a:buClr>
              <a:buSzPts val="3600"/>
              <a:buNone/>
              <a:defRPr sz="3600" b="1">
                <a:solidFill>
                  <a:schemeClr val="dk1"/>
                </a:solidFill>
              </a:defRPr>
            </a:lvl8pPr>
            <a:lvl9pPr lvl="8" algn="r" rtl="0">
              <a:spcBef>
                <a:spcPts val="0"/>
              </a:spcBef>
              <a:spcAft>
                <a:spcPts val="0"/>
              </a:spcAft>
              <a:buClr>
                <a:schemeClr val="dk1"/>
              </a:buClr>
              <a:buSzPts val="3600"/>
              <a:buNone/>
              <a:defRPr sz="3600" b="1">
                <a:solidFill>
                  <a:schemeClr val="dk1"/>
                </a:solidFill>
              </a:defRPr>
            </a:lvl9pPr>
          </a:lstStyle>
          <a:p>
            <a:endParaRPr/>
          </a:p>
        </p:txBody>
      </p:sp>
      <p:sp>
        <p:nvSpPr>
          <p:cNvPr id="16" name="Google Shape;16;p3"/>
          <p:cNvSpPr txBox="1">
            <a:spLocks noGrp="1"/>
          </p:cNvSpPr>
          <p:nvPr>
            <p:ph type="title" idx="2" hasCustomPrompt="1"/>
          </p:nvPr>
        </p:nvSpPr>
        <p:spPr>
          <a:xfrm>
            <a:off x="5151175" y="1032009"/>
            <a:ext cx="3057300" cy="862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8000"/>
              <a:buNone/>
              <a:defRPr sz="8000" b="1">
                <a:solidFill>
                  <a:schemeClr val="dk1"/>
                </a:solidFill>
              </a:defRPr>
            </a:lvl1pPr>
            <a:lvl2pPr lvl="1" algn="r" rtl="0">
              <a:spcBef>
                <a:spcPts val="0"/>
              </a:spcBef>
              <a:spcAft>
                <a:spcPts val="0"/>
              </a:spcAft>
              <a:buClr>
                <a:schemeClr val="dk1"/>
              </a:buClr>
              <a:buSzPts val="8000"/>
              <a:buNone/>
              <a:defRPr sz="8000" b="1">
                <a:solidFill>
                  <a:schemeClr val="dk1"/>
                </a:solidFill>
              </a:defRPr>
            </a:lvl2pPr>
            <a:lvl3pPr lvl="2" algn="r" rtl="0">
              <a:spcBef>
                <a:spcPts val="0"/>
              </a:spcBef>
              <a:spcAft>
                <a:spcPts val="0"/>
              </a:spcAft>
              <a:buClr>
                <a:schemeClr val="dk1"/>
              </a:buClr>
              <a:buSzPts val="8000"/>
              <a:buNone/>
              <a:defRPr sz="8000" b="1">
                <a:solidFill>
                  <a:schemeClr val="dk1"/>
                </a:solidFill>
              </a:defRPr>
            </a:lvl3pPr>
            <a:lvl4pPr lvl="3" algn="r" rtl="0">
              <a:spcBef>
                <a:spcPts val="0"/>
              </a:spcBef>
              <a:spcAft>
                <a:spcPts val="0"/>
              </a:spcAft>
              <a:buClr>
                <a:schemeClr val="dk1"/>
              </a:buClr>
              <a:buSzPts val="8000"/>
              <a:buNone/>
              <a:defRPr sz="8000" b="1">
                <a:solidFill>
                  <a:schemeClr val="dk1"/>
                </a:solidFill>
              </a:defRPr>
            </a:lvl4pPr>
            <a:lvl5pPr lvl="4" algn="r" rtl="0">
              <a:spcBef>
                <a:spcPts val="0"/>
              </a:spcBef>
              <a:spcAft>
                <a:spcPts val="0"/>
              </a:spcAft>
              <a:buClr>
                <a:schemeClr val="dk1"/>
              </a:buClr>
              <a:buSzPts val="8000"/>
              <a:buNone/>
              <a:defRPr sz="8000" b="1">
                <a:solidFill>
                  <a:schemeClr val="dk1"/>
                </a:solidFill>
              </a:defRPr>
            </a:lvl5pPr>
            <a:lvl6pPr lvl="5" algn="r" rtl="0">
              <a:spcBef>
                <a:spcPts val="0"/>
              </a:spcBef>
              <a:spcAft>
                <a:spcPts val="0"/>
              </a:spcAft>
              <a:buClr>
                <a:schemeClr val="dk1"/>
              </a:buClr>
              <a:buSzPts val="8000"/>
              <a:buNone/>
              <a:defRPr sz="8000" b="1">
                <a:solidFill>
                  <a:schemeClr val="dk1"/>
                </a:solidFill>
              </a:defRPr>
            </a:lvl6pPr>
            <a:lvl7pPr lvl="6" algn="r" rtl="0">
              <a:spcBef>
                <a:spcPts val="0"/>
              </a:spcBef>
              <a:spcAft>
                <a:spcPts val="0"/>
              </a:spcAft>
              <a:buClr>
                <a:schemeClr val="dk1"/>
              </a:buClr>
              <a:buSzPts val="8000"/>
              <a:buNone/>
              <a:defRPr sz="8000" b="1">
                <a:solidFill>
                  <a:schemeClr val="dk1"/>
                </a:solidFill>
              </a:defRPr>
            </a:lvl7pPr>
            <a:lvl8pPr lvl="7" algn="r" rtl="0">
              <a:spcBef>
                <a:spcPts val="0"/>
              </a:spcBef>
              <a:spcAft>
                <a:spcPts val="0"/>
              </a:spcAft>
              <a:buClr>
                <a:schemeClr val="dk1"/>
              </a:buClr>
              <a:buSzPts val="8000"/>
              <a:buNone/>
              <a:defRPr sz="8000" b="1">
                <a:solidFill>
                  <a:schemeClr val="dk1"/>
                </a:solidFill>
              </a:defRPr>
            </a:lvl8pPr>
            <a:lvl9pPr lvl="8" algn="r" rtl="0">
              <a:spcBef>
                <a:spcPts val="0"/>
              </a:spcBef>
              <a:spcAft>
                <a:spcPts val="0"/>
              </a:spcAft>
              <a:buClr>
                <a:schemeClr val="dk1"/>
              </a:buClr>
              <a:buSzPts val="8000"/>
              <a:buNone/>
              <a:defRPr sz="8000" b="1">
                <a:solidFill>
                  <a:schemeClr val="dk1"/>
                </a:solidFill>
              </a:defRPr>
            </a:lvl9pPr>
          </a:lstStyle>
          <a:p>
            <a:r>
              <a:t>xx%</a:t>
            </a:r>
          </a:p>
        </p:txBody>
      </p:sp>
      <p:sp>
        <p:nvSpPr>
          <p:cNvPr id="17" name="Google Shape;17;p3"/>
          <p:cNvSpPr txBox="1">
            <a:spLocks noGrp="1"/>
          </p:cNvSpPr>
          <p:nvPr>
            <p:ph type="subTitle" idx="1"/>
          </p:nvPr>
        </p:nvSpPr>
        <p:spPr>
          <a:xfrm>
            <a:off x="6127050" y="3320300"/>
            <a:ext cx="2081400" cy="52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cxnSp>
        <p:nvCxnSpPr>
          <p:cNvPr id="18" name="Google Shape;18;p3"/>
          <p:cNvCxnSpPr/>
          <p:nvPr/>
        </p:nvCxnSpPr>
        <p:spPr>
          <a:xfrm flipH="1">
            <a:off x="2814150" y="-1263000"/>
            <a:ext cx="3757500" cy="4183800"/>
          </a:xfrm>
          <a:prstGeom prst="straightConnector1">
            <a:avLst/>
          </a:prstGeom>
          <a:noFill/>
          <a:ln w="19050" cap="flat" cmpd="sng">
            <a:solidFill>
              <a:schemeClr val="dk1"/>
            </a:solidFill>
            <a:prstDash val="solid"/>
            <a:round/>
            <a:headEnd type="none" w="med" len="med"/>
            <a:tailEnd type="none" w="med" len="med"/>
          </a:ln>
        </p:spPr>
      </p:cxnSp>
      <p:sp>
        <p:nvSpPr>
          <p:cNvPr id="19" name="Google Shape;19;p3"/>
          <p:cNvSpPr/>
          <p:nvPr/>
        </p:nvSpPr>
        <p:spPr>
          <a:xfrm flipH="1">
            <a:off x="7919875" y="3825775"/>
            <a:ext cx="1296000" cy="1382400"/>
          </a:xfrm>
          <a:prstGeom prst="rtTriangl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olo título " type="titleOnly">
  <p:cSld name="TITLE_ONLY">
    <p:bg>
      <p:bgPr>
        <a:solidFill>
          <a:schemeClr val="accent5"/>
        </a:solidFill>
        <a:effectLst/>
      </p:bgPr>
    </p:bg>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2" name="Google Shape;32;p6"/>
          <p:cNvSpPr/>
          <p:nvPr/>
        </p:nvSpPr>
        <p:spPr>
          <a:xfrm flipH="1">
            <a:off x="7024500" y="2600625"/>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 name="Google Shape;33;p6"/>
          <p:cNvSpPr/>
          <p:nvPr/>
        </p:nvSpPr>
        <p:spPr>
          <a:xfrm flipH="1">
            <a:off x="7128800" y="2600625"/>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 name="Google Shape;34;p6"/>
          <p:cNvSpPr/>
          <p:nvPr/>
        </p:nvSpPr>
        <p:spPr>
          <a:xfrm rot="10800000" flipH="1">
            <a:off x="-7624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 name="Google Shape;35;p6"/>
          <p:cNvSpPr/>
          <p:nvPr/>
        </p:nvSpPr>
        <p:spPr>
          <a:xfrm rot="10800000" flipH="1">
            <a:off x="-1681400" y="-15226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5"/>
        </a:solidFill>
        <a:effectLst/>
      </p:bgPr>
    </p:bg>
    <p:spTree>
      <p:nvGrpSpPr>
        <p:cNvPr id="1" name="Shape 47"/>
        <p:cNvGrpSpPr/>
        <p:nvPr/>
      </p:nvGrpSpPr>
      <p:grpSpPr>
        <a:xfrm>
          <a:off x="0" y="0"/>
          <a:ext cx="0" cy="0"/>
          <a:chOff x="0" y="0"/>
          <a:chExt cx="0" cy="0"/>
        </a:xfrm>
      </p:grpSpPr>
      <p:sp>
        <p:nvSpPr>
          <p:cNvPr id="48" name="Google Shape;48;p10"/>
          <p:cNvSpPr/>
          <p:nvPr/>
        </p:nvSpPr>
        <p:spPr>
          <a:xfrm>
            <a:off x="-50" y="5600"/>
            <a:ext cx="91440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0"/>
          <p:cNvSpPr/>
          <p:nvPr/>
        </p:nvSpPr>
        <p:spPr>
          <a:xfrm>
            <a:off x="4312400" y="3669275"/>
            <a:ext cx="4886400" cy="105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0"/>
          <p:cNvSpPr txBox="1">
            <a:spLocks noGrp="1"/>
          </p:cNvSpPr>
          <p:nvPr>
            <p:ph type="title"/>
          </p:nvPr>
        </p:nvSpPr>
        <p:spPr>
          <a:xfrm>
            <a:off x="4572000" y="3729575"/>
            <a:ext cx="3858900" cy="7788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700"/>
              <a:buNone/>
              <a:defRPr sz="2500" b="1">
                <a:solidFill>
                  <a:schemeClr val="lt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51" name="Google Shape;51;p10"/>
          <p:cNvSpPr/>
          <p:nvPr/>
        </p:nvSpPr>
        <p:spPr>
          <a:xfrm rot="5400000">
            <a:off x="-341212" y="-788137"/>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2" name="Google Shape;52;p10"/>
          <p:cNvSpPr/>
          <p:nvPr/>
        </p:nvSpPr>
        <p:spPr>
          <a:xfrm rot="5400000">
            <a:off x="-436462" y="-1007212"/>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accent5"/>
        </a:solidFill>
        <a:effectLst/>
      </p:bgPr>
    </p:bg>
    <p:spTree>
      <p:nvGrpSpPr>
        <p:cNvPr id="1" name="Shape 58"/>
        <p:cNvGrpSpPr/>
        <p:nvPr/>
      </p:nvGrpSpPr>
      <p:grpSpPr>
        <a:xfrm>
          <a:off x="0" y="0"/>
          <a:ext cx="0" cy="0"/>
          <a:chOff x="0" y="0"/>
          <a:chExt cx="0" cy="0"/>
        </a:xfrm>
      </p:grpSpPr>
      <p:sp>
        <p:nvSpPr>
          <p:cNvPr id="59" name="Google Shape;59;p13"/>
          <p:cNvSpPr/>
          <p:nvPr/>
        </p:nvSpPr>
        <p:spPr>
          <a:xfrm>
            <a:off x="-169300" y="-64500"/>
            <a:ext cx="4451100" cy="5272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13"/>
          <p:cNvCxnSpPr/>
          <p:nvPr/>
        </p:nvCxnSpPr>
        <p:spPr>
          <a:xfrm rot="10800000">
            <a:off x="-1604675" y="1624350"/>
            <a:ext cx="4819800" cy="4419600"/>
          </a:xfrm>
          <a:prstGeom prst="straightConnector1">
            <a:avLst/>
          </a:prstGeom>
          <a:noFill/>
          <a:ln w="19050" cap="flat" cmpd="sng">
            <a:solidFill>
              <a:schemeClr val="lt1"/>
            </a:solidFill>
            <a:prstDash val="solid"/>
            <a:round/>
            <a:headEnd type="none" w="med" len="med"/>
            <a:tailEnd type="none" w="med" len="med"/>
          </a:ln>
        </p:spPr>
      </p:cxnSp>
      <p:sp>
        <p:nvSpPr>
          <p:cNvPr id="61" name="Google Shape;61;p13"/>
          <p:cNvSpPr txBox="1">
            <a:spLocks noGrp="1"/>
          </p:cNvSpPr>
          <p:nvPr>
            <p:ph type="title"/>
          </p:nvPr>
        </p:nvSpPr>
        <p:spPr>
          <a:xfrm>
            <a:off x="5690650" y="1883225"/>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2" name="Google Shape;62;p13"/>
          <p:cNvSpPr txBox="1">
            <a:spLocks noGrp="1"/>
          </p:cNvSpPr>
          <p:nvPr>
            <p:ph type="title" idx="2" hasCustomPrompt="1"/>
          </p:nvPr>
        </p:nvSpPr>
        <p:spPr>
          <a:xfrm>
            <a:off x="4810771" y="1164068"/>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3" name="Google Shape;63;p13"/>
          <p:cNvSpPr txBox="1">
            <a:spLocks noGrp="1"/>
          </p:cNvSpPr>
          <p:nvPr>
            <p:ph type="title" idx="3" hasCustomPrompt="1"/>
          </p:nvPr>
        </p:nvSpPr>
        <p:spPr>
          <a:xfrm>
            <a:off x="4810771" y="2031990"/>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4" name="Google Shape;64;p13"/>
          <p:cNvSpPr txBox="1">
            <a:spLocks noGrp="1"/>
          </p:cNvSpPr>
          <p:nvPr>
            <p:ph type="title" idx="4"/>
          </p:nvPr>
        </p:nvSpPr>
        <p:spPr>
          <a:xfrm>
            <a:off x="5690650" y="3628275"/>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5" name="Google Shape;65;p13"/>
          <p:cNvSpPr txBox="1">
            <a:spLocks noGrp="1"/>
          </p:cNvSpPr>
          <p:nvPr>
            <p:ph type="title" idx="5"/>
          </p:nvPr>
        </p:nvSpPr>
        <p:spPr>
          <a:xfrm>
            <a:off x="5690650" y="1044000"/>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6" name="Google Shape;66;p13"/>
          <p:cNvSpPr txBox="1">
            <a:spLocks noGrp="1"/>
          </p:cNvSpPr>
          <p:nvPr>
            <p:ph type="title" idx="6"/>
          </p:nvPr>
        </p:nvSpPr>
        <p:spPr>
          <a:xfrm>
            <a:off x="5690650" y="2760350"/>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7" name="Google Shape;67;p13"/>
          <p:cNvSpPr txBox="1">
            <a:spLocks noGrp="1"/>
          </p:cNvSpPr>
          <p:nvPr>
            <p:ph type="title" idx="7" hasCustomPrompt="1"/>
          </p:nvPr>
        </p:nvSpPr>
        <p:spPr>
          <a:xfrm>
            <a:off x="4810771" y="2880418"/>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8" name="Google Shape;68;p13"/>
          <p:cNvSpPr txBox="1">
            <a:spLocks noGrp="1"/>
          </p:cNvSpPr>
          <p:nvPr>
            <p:ph type="title" idx="8" hasCustomPrompt="1"/>
          </p:nvPr>
        </p:nvSpPr>
        <p:spPr>
          <a:xfrm>
            <a:off x="4810771" y="3748340"/>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9" name="Google Shape;69;p13"/>
          <p:cNvSpPr txBox="1">
            <a:spLocks noGrp="1"/>
          </p:cNvSpPr>
          <p:nvPr>
            <p:ph type="subTitle" idx="1"/>
          </p:nvPr>
        </p:nvSpPr>
        <p:spPr>
          <a:xfrm>
            <a:off x="5690650" y="1319545"/>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0" name="Google Shape;70;p13"/>
          <p:cNvSpPr txBox="1">
            <a:spLocks noGrp="1"/>
          </p:cNvSpPr>
          <p:nvPr>
            <p:ph type="subTitle" idx="9"/>
          </p:nvPr>
        </p:nvSpPr>
        <p:spPr>
          <a:xfrm>
            <a:off x="5690650" y="3045420"/>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1" name="Google Shape;71;p13"/>
          <p:cNvSpPr txBox="1">
            <a:spLocks noGrp="1"/>
          </p:cNvSpPr>
          <p:nvPr>
            <p:ph type="subTitle" idx="13"/>
          </p:nvPr>
        </p:nvSpPr>
        <p:spPr>
          <a:xfrm>
            <a:off x="5690650" y="2162698"/>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2" name="Google Shape;72;p13"/>
          <p:cNvSpPr txBox="1">
            <a:spLocks noGrp="1"/>
          </p:cNvSpPr>
          <p:nvPr>
            <p:ph type="subTitle" idx="14"/>
          </p:nvPr>
        </p:nvSpPr>
        <p:spPr>
          <a:xfrm>
            <a:off x="5690650" y="3907748"/>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3" name="Google Shape;73;p13"/>
          <p:cNvSpPr txBox="1">
            <a:spLocks noGrp="1"/>
          </p:cNvSpPr>
          <p:nvPr>
            <p:ph type="title" idx="15"/>
          </p:nvPr>
        </p:nvSpPr>
        <p:spPr>
          <a:xfrm>
            <a:off x="713225" y="2198800"/>
            <a:ext cx="34164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700"/>
              <a:buNone/>
              <a:defRPr sz="3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CUSTOM_26">
    <p:bg>
      <p:bgPr>
        <a:solidFill>
          <a:schemeClr val="accent5"/>
        </a:solidFill>
        <a:effectLst/>
      </p:bgPr>
    </p:bg>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110" name="Google Shape;110;p19"/>
          <p:cNvSpPr txBox="1">
            <a:spLocks noGrp="1"/>
          </p:cNvSpPr>
          <p:nvPr>
            <p:ph type="subTitle" idx="1"/>
          </p:nvPr>
        </p:nvSpPr>
        <p:spPr>
          <a:xfrm>
            <a:off x="1742675" y="3508850"/>
            <a:ext cx="2379600" cy="6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11" name="Google Shape;111;p19"/>
          <p:cNvSpPr txBox="1">
            <a:spLocks noGrp="1"/>
          </p:cNvSpPr>
          <p:nvPr>
            <p:ph type="subTitle" idx="2"/>
          </p:nvPr>
        </p:nvSpPr>
        <p:spPr>
          <a:xfrm>
            <a:off x="5021770" y="3508850"/>
            <a:ext cx="2379600" cy="6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12" name="Google Shape;112;p19"/>
          <p:cNvSpPr txBox="1">
            <a:spLocks noGrp="1"/>
          </p:cNvSpPr>
          <p:nvPr>
            <p:ph type="title" idx="3"/>
          </p:nvPr>
        </p:nvSpPr>
        <p:spPr>
          <a:xfrm>
            <a:off x="1865338" y="32482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13" name="Google Shape;113;p19"/>
          <p:cNvSpPr txBox="1">
            <a:spLocks noGrp="1"/>
          </p:cNvSpPr>
          <p:nvPr>
            <p:ph type="title" idx="4"/>
          </p:nvPr>
        </p:nvSpPr>
        <p:spPr>
          <a:xfrm>
            <a:off x="5144462" y="32482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14" name="Google Shape;114;p19"/>
          <p:cNvSpPr/>
          <p:nvPr/>
        </p:nvSpPr>
        <p:spPr>
          <a:xfrm rot="10800000" flipH="1">
            <a:off x="0" y="-36200"/>
            <a:ext cx="2292600" cy="20841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9"/>
          <p:cNvSpPr/>
          <p:nvPr/>
        </p:nvSpPr>
        <p:spPr>
          <a:xfrm>
            <a:off x="6053100" y="30648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24">
    <p:bg>
      <p:bgPr>
        <a:solidFill>
          <a:schemeClr val="accent5"/>
        </a:solidFill>
        <a:effectLst/>
      </p:bgPr>
    </p:bg>
    <p:spTree>
      <p:nvGrpSpPr>
        <p:cNvPr id="1" name="Shape 166"/>
        <p:cNvGrpSpPr/>
        <p:nvPr/>
      </p:nvGrpSpPr>
      <p:grpSpPr>
        <a:xfrm>
          <a:off x="0" y="0"/>
          <a:ext cx="0" cy="0"/>
          <a:chOff x="0" y="0"/>
          <a:chExt cx="0" cy="0"/>
        </a:xfrm>
      </p:grpSpPr>
      <p:sp>
        <p:nvSpPr>
          <p:cNvPr id="167" name="Google Shape;167;p25"/>
          <p:cNvSpPr txBox="1">
            <a:spLocks noGrp="1"/>
          </p:cNvSpPr>
          <p:nvPr>
            <p:ph type="title"/>
          </p:nvPr>
        </p:nvSpPr>
        <p:spPr>
          <a:xfrm>
            <a:off x="4260300" y="530725"/>
            <a:ext cx="51954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168" name="Google Shape;168;p25"/>
          <p:cNvSpPr/>
          <p:nvPr/>
        </p:nvSpPr>
        <p:spPr>
          <a:xfrm rot="10800000">
            <a:off x="6907925" y="-808550"/>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9" name="Google Shape;169;p25"/>
          <p:cNvSpPr/>
          <p:nvPr/>
        </p:nvSpPr>
        <p:spPr>
          <a:xfrm rot="10800000">
            <a:off x="6967925" y="-903800"/>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extLst>
    <p:ext uri="{DCECCB84-F9BA-43D5-87BE-67443E8EF086}">
      <p15:sldGuideLst xmlns:p15="http://schemas.microsoft.com/office/powerpoint/2012/main">
        <p15:guide id="1" orient="horz" pos="1620">
          <p15:clr>
            <a:srgbClr val="FA7B17"/>
          </p15:clr>
        </p15:guide>
        <p15:guide id="2" pos="2880">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4">
  <p:cSld name="TITLE_ONLY_2">
    <p:bg>
      <p:bgPr>
        <a:solidFill>
          <a:schemeClr val="accent5"/>
        </a:solidFill>
        <a:effectLst/>
      </p:bgPr>
    </p:bg>
    <p:spTree>
      <p:nvGrpSpPr>
        <p:cNvPr id="1" name="Shape 170"/>
        <p:cNvGrpSpPr/>
        <p:nvPr/>
      </p:nvGrpSpPr>
      <p:grpSpPr>
        <a:xfrm>
          <a:off x="0" y="0"/>
          <a:ext cx="0" cy="0"/>
          <a:chOff x="0" y="0"/>
          <a:chExt cx="0" cy="0"/>
        </a:xfrm>
      </p:grpSpPr>
      <p:sp>
        <p:nvSpPr>
          <p:cNvPr id="171" name="Google Shape;171;p26"/>
          <p:cNvSpPr txBox="1">
            <a:spLocks noGrp="1"/>
          </p:cNvSpPr>
          <p:nvPr>
            <p:ph type="title"/>
          </p:nvPr>
        </p:nvSpPr>
        <p:spPr>
          <a:xfrm>
            <a:off x="713225" y="530725"/>
            <a:ext cx="73599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172" name="Google Shape;172;p26"/>
          <p:cNvSpPr/>
          <p:nvPr/>
        </p:nvSpPr>
        <p:spPr>
          <a:xfrm>
            <a:off x="-1776650" y="2701175"/>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3" name="Google Shape;173;p26"/>
          <p:cNvSpPr/>
          <p:nvPr/>
        </p:nvSpPr>
        <p:spPr>
          <a:xfrm rot="10800000">
            <a:off x="6494725" y="-1182250"/>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4" name="Google Shape;174;p26"/>
          <p:cNvSpPr/>
          <p:nvPr/>
        </p:nvSpPr>
        <p:spPr>
          <a:xfrm rot="10800000">
            <a:off x="54547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6">
  <p:cSld name="TITLE_ONLY_3">
    <p:bg>
      <p:bgPr>
        <a:solidFill>
          <a:schemeClr val="accent5"/>
        </a:solidFill>
        <a:effectLst/>
      </p:bgPr>
    </p:bg>
    <p:spTree>
      <p:nvGrpSpPr>
        <p:cNvPr id="1" name="Shape 179"/>
        <p:cNvGrpSpPr/>
        <p:nvPr/>
      </p:nvGrpSpPr>
      <p:grpSpPr>
        <a:xfrm>
          <a:off x="0" y="0"/>
          <a:ext cx="0" cy="0"/>
          <a:chOff x="0" y="0"/>
          <a:chExt cx="0" cy="0"/>
        </a:xfrm>
      </p:grpSpPr>
      <p:sp>
        <p:nvSpPr>
          <p:cNvPr id="180" name="Google Shape;180;p28"/>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181" name="Google Shape;181;p28"/>
          <p:cNvSpPr/>
          <p:nvPr/>
        </p:nvSpPr>
        <p:spPr>
          <a:xfrm>
            <a:off x="-1681400"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2" name="Google Shape;182;p28"/>
          <p:cNvSpPr/>
          <p:nvPr/>
        </p:nvSpPr>
        <p:spPr>
          <a:xfrm rot="10800000">
            <a:off x="6494725" y="-11822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3" name="Google Shape;183;p28"/>
          <p:cNvSpPr/>
          <p:nvPr/>
        </p:nvSpPr>
        <p:spPr>
          <a:xfrm rot="10800000">
            <a:off x="54547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1132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hlink"/>
              </a:buClr>
              <a:buSzPts val="2700"/>
              <a:buFont typeface="Julius Sans One"/>
              <a:buNone/>
              <a:defRPr sz="2700">
                <a:solidFill>
                  <a:schemeClr val="hlink"/>
                </a:solidFill>
                <a:latin typeface="Julius Sans One"/>
                <a:ea typeface="Julius Sans One"/>
                <a:cs typeface="Julius Sans One"/>
                <a:sym typeface="Julius Sans One"/>
              </a:defRPr>
            </a:lvl1pPr>
            <a:lvl2pPr lvl="1">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2pPr>
            <a:lvl3pPr lvl="2">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3pPr>
            <a:lvl4pPr lvl="3">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4pPr>
            <a:lvl5pPr lvl="4">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5pPr>
            <a:lvl6pPr lvl="5">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6pPr>
            <a:lvl7pPr lvl="6">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7pPr>
            <a:lvl8pPr lvl="7">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8pPr>
            <a:lvl9pPr lvl="8">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9pPr>
          </a:lstStyle>
          <a:p>
            <a:endParaRPr/>
          </a:p>
        </p:txBody>
      </p:sp>
      <p:sp>
        <p:nvSpPr>
          <p:cNvPr id="7" name="Google Shape;7;p1"/>
          <p:cNvSpPr txBox="1">
            <a:spLocks noGrp="1"/>
          </p:cNvSpPr>
          <p:nvPr>
            <p:ph type="body" idx="1"/>
          </p:nvPr>
        </p:nvSpPr>
        <p:spPr>
          <a:xfrm>
            <a:off x="713225" y="1152475"/>
            <a:ext cx="7717500" cy="345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1pPr>
            <a:lvl2pPr marL="914400" lvl="1"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2pPr>
            <a:lvl3pPr marL="1371600" lvl="2"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3pPr>
            <a:lvl4pPr marL="1828800" lvl="3"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4pPr>
            <a:lvl5pPr marL="2286000" lvl="4"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5pPr>
            <a:lvl6pPr marL="2743200" lvl="5"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6pPr>
            <a:lvl7pPr marL="3200400" lvl="6"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7pPr>
            <a:lvl8pPr marL="3657600" lvl="7"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8pPr>
            <a:lvl9pPr marL="4114800" lvl="8" indent="-317500">
              <a:lnSpc>
                <a:spcPct val="115000"/>
              </a:lnSpc>
              <a:spcBef>
                <a:spcPts val="1600"/>
              </a:spcBef>
              <a:spcAft>
                <a:spcPts val="1600"/>
              </a:spcAft>
              <a:buClr>
                <a:schemeClr val="hlink"/>
              </a:buClr>
              <a:buSzPts val="1400"/>
              <a:buFont typeface="Questrial"/>
              <a:buChar char="■"/>
              <a:defRPr>
                <a:solidFill>
                  <a:schemeClr val="hlink"/>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6" r:id="rId4"/>
    <p:sldLayoutId id="2147483659" r:id="rId5"/>
    <p:sldLayoutId id="2147483665" r:id="rId6"/>
    <p:sldLayoutId id="2147483671" r:id="rId7"/>
    <p:sldLayoutId id="2147483672" r:id="rId8"/>
    <p:sldLayoutId id="2147483674" r:id="rId9"/>
    <p:sldLayoutId id="2147483684"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3">
          <p15:clr>
            <a:srgbClr val="EA4335"/>
          </p15:clr>
        </p15:guide>
        <p15:guide id="5" pos="288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6"/>
          <p:cNvSpPr txBox="1">
            <a:spLocks noGrp="1"/>
          </p:cNvSpPr>
          <p:nvPr>
            <p:ph type="ctrTitle"/>
          </p:nvPr>
        </p:nvSpPr>
        <p:spPr>
          <a:xfrm>
            <a:off x="3805750" y="2198675"/>
            <a:ext cx="4322700" cy="1508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Compressione di immagini tramite DCT</a:t>
            </a:r>
            <a:endParaRPr dirty="0"/>
          </a:p>
        </p:txBody>
      </p:sp>
      <p:sp>
        <p:nvSpPr>
          <p:cNvPr id="227" name="Google Shape;227;p36"/>
          <p:cNvSpPr txBox="1">
            <a:spLocks noGrp="1"/>
          </p:cNvSpPr>
          <p:nvPr>
            <p:ph type="subTitle" idx="1"/>
          </p:nvPr>
        </p:nvSpPr>
        <p:spPr>
          <a:xfrm>
            <a:off x="4299250" y="4077636"/>
            <a:ext cx="3829200" cy="248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Membri del gruppo: </a:t>
            </a:r>
          </a:p>
          <a:p>
            <a:pPr marL="0" lvl="0" indent="0" algn="r" rtl="0">
              <a:spcBef>
                <a:spcPts val="0"/>
              </a:spcBef>
              <a:spcAft>
                <a:spcPts val="0"/>
              </a:spcAft>
              <a:buNone/>
            </a:pPr>
            <a:r>
              <a:rPr lang="en" dirty="0"/>
              <a:t>Gianluca Quaglia (829533)</a:t>
            </a:r>
          </a:p>
          <a:p>
            <a:pPr marL="0" lvl="0" indent="0" algn="r" rtl="0">
              <a:spcBef>
                <a:spcPts val="0"/>
              </a:spcBef>
              <a:spcAft>
                <a:spcPts val="0"/>
              </a:spcAft>
              <a:buNone/>
            </a:pPr>
            <a:r>
              <a:rPr lang="en" dirty="0"/>
              <a:t>Michele Rago (830616)</a:t>
            </a:r>
          </a:p>
          <a:p>
            <a:pPr marL="0" lvl="0" indent="0" algn="r" rtl="0">
              <a:spcBef>
                <a:spcPts val="0"/>
              </a:spcBef>
              <a:spcAft>
                <a:spcPts val="0"/>
              </a:spcAft>
              <a:buNone/>
            </a:pPr>
            <a:r>
              <a:rPr lang="en" dirty="0"/>
              <a:t>Giorgia Morlacchi (797741)</a:t>
            </a:r>
          </a:p>
        </p:txBody>
      </p:sp>
      <p:cxnSp>
        <p:nvCxnSpPr>
          <p:cNvPr id="228" name="Google Shape;228;p36"/>
          <p:cNvCxnSpPr/>
          <p:nvPr/>
        </p:nvCxnSpPr>
        <p:spPr>
          <a:xfrm>
            <a:off x="7402150" y="4016555"/>
            <a:ext cx="647100" cy="0"/>
          </a:xfrm>
          <a:prstGeom prst="straightConnector1">
            <a:avLst/>
          </a:prstGeom>
          <a:noFill/>
          <a:ln w="19050"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3878222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9" name="Google Shape;259;p39"/>
          <p:cNvSpPr/>
          <p:nvPr/>
        </p:nvSpPr>
        <p:spPr>
          <a:xfrm>
            <a:off x="-6534075" y="-3736925"/>
            <a:ext cx="13101900" cy="9029700"/>
          </a:xfrm>
          <a:prstGeom prst="triangle">
            <a:avLst>
              <a:gd name="adj" fmla="val 50000"/>
            </a:avLst>
          </a:prstGeom>
          <a:solidFill>
            <a:schemeClr val="lt1">
              <a:alpha val="32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39"/>
          <p:cNvSpPr txBox="1">
            <a:spLocks noGrp="1"/>
          </p:cNvSpPr>
          <p:nvPr>
            <p:ph type="title"/>
          </p:nvPr>
        </p:nvSpPr>
        <p:spPr>
          <a:xfrm>
            <a:off x="4784875" y="2098184"/>
            <a:ext cx="34236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Parte 1</a:t>
            </a:r>
            <a:endParaRPr dirty="0"/>
          </a:p>
        </p:txBody>
      </p:sp>
      <p:sp>
        <p:nvSpPr>
          <p:cNvPr id="261" name="Google Shape;261;p39"/>
          <p:cNvSpPr txBox="1">
            <a:spLocks noGrp="1"/>
          </p:cNvSpPr>
          <p:nvPr>
            <p:ph type="title" idx="2"/>
          </p:nvPr>
        </p:nvSpPr>
        <p:spPr>
          <a:xfrm>
            <a:off x="5151175" y="1032009"/>
            <a:ext cx="30573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262" name="Google Shape;262;p39"/>
          <p:cNvSpPr txBox="1">
            <a:spLocks noGrp="1"/>
          </p:cNvSpPr>
          <p:nvPr>
            <p:ph type="subTitle" idx="1"/>
          </p:nvPr>
        </p:nvSpPr>
        <p:spPr>
          <a:xfrm>
            <a:off x="5806440" y="3320300"/>
            <a:ext cx="2402010" cy="524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sz="1400" dirty="0"/>
              <a:t>Implementazione dell’algoritmo dct2 e confronto con l’algoritmo implementato dalla libreria </a:t>
            </a:r>
          </a:p>
        </p:txBody>
      </p:sp>
      <p:cxnSp>
        <p:nvCxnSpPr>
          <p:cNvPr id="263" name="Google Shape;263;p39"/>
          <p:cNvCxnSpPr/>
          <p:nvPr/>
        </p:nvCxnSpPr>
        <p:spPr>
          <a:xfrm>
            <a:off x="7425248" y="3219806"/>
            <a:ext cx="647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066381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22" name="Google Shape;234;p37">
            <a:extLst>
              <a:ext uri="{FF2B5EF4-FFF2-40B4-BE49-F238E27FC236}">
                <a16:creationId xmlns:a16="http://schemas.microsoft.com/office/drawing/2014/main" id="{858F8E40-5219-45E4-9232-89C72826A1A5}"/>
              </a:ext>
            </a:extLst>
          </p:cNvPr>
          <p:cNvSpPr txBox="1">
            <a:spLocks/>
          </p:cNvSpPr>
          <p:nvPr/>
        </p:nvSpPr>
        <p:spPr>
          <a:xfrm>
            <a:off x="960562" y="1942204"/>
            <a:ext cx="6681923" cy="125909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p:txBody>
      </p:sp>
      <p:sp>
        <p:nvSpPr>
          <p:cNvPr id="24" name="Google Shape;234;p37">
            <a:extLst>
              <a:ext uri="{FF2B5EF4-FFF2-40B4-BE49-F238E27FC236}">
                <a16:creationId xmlns:a16="http://schemas.microsoft.com/office/drawing/2014/main" id="{831CAEF4-BCAF-4602-A0C2-4DA3E4E70798}"/>
              </a:ext>
            </a:extLst>
          </p:cNvPr>
          <p:cNvSpPr txBox="1">
            <a:spLocks/>
          </p:cNvSpPr>
          <p:nvPr/>
        </p:nvSpPr>
        <p:spPr>
          <a:xfrm>
            <a:off x="4572000" y="311752"/>
            <a:ext cx="4821835" cy="425525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900" b="1" dirty="0">
                <a:solidFill>
                  <a:schemeClr val="dk1"/>
                </a:solidFill>
                <a:latin typeface="Didact Gothic"/>
                <a:ea typeface="Didact Gothic"/>
                <a:cs typeface="Didact Gothic"/>
                <a:sym typeface="Didact Gothic"/>
              </a:rPr>
              <a:t>#include </a:t>
            </a:r>
            <a:r>
              <a:rPr lang="en-US" sz="900" dirty="0">
                <a:solidFill>
                  <a:schemeClr val="dk1"/>
                </a:solidFill>
                <a:latin typeface="Didact Gothic"/>
                <a:ea typeface="Didact Gothic"/>
                <a:cs typeface="Didact Gothic"/>
                <a:sym typeface="Didact Gothic"/>
              </a:rPr>
              <a:t>"</a:t>
            </a:r>
            <a:r>
              <a:rPr lang="en-US" sz="900" dirty="0" err="1">
                <a:solidFill>
                  <a:schemeClr val="dk1"/>
                </a:solidFill>
                <a:latin typeface="Didact Gothic"/>
                <a:ea typeface="Didact Gothic"/>
                <a:cs typeface="Didact Gothic"/>
                <a:sym typeface="Didact Gothic"/>
              </a:rPr>
              <a:t>cdct.h</a:t>
            </a:r>
            <a:r>
              <a:rPr lang="en-US" sz="900" dirty="0">
                <a:solidFill>
                  <a:schemeClr val="dk1"/>
                </a:solidFill>
                <a:latin typeface="Didact Gothic"/>
                <a:ea typeface="Didact Gothic"/>
                <a:cs typeface="Didact Gothic"/>
                <a:sym typeface="Didact Gothic"/>
              </a:rPr>
              <a:t>"</a:t>
            </a:r>
          </a:p>
          <a:p>
            <a:pPr algn="just"/>
            <a:endParaRPr lang="en-US" sz="900" dirty="0">
              <a:solidFill>
                <a:schemeClr val="dk1"/>
              </a:solidFill>
              <a:latin typeface="Didact Gothic"/>
              <a:ea typeface="Didact Gothic"/>
              <a:cs typeface="Didact Gothic"/>
              <a:sym typeface="Didact Gothic"/>
            </a:endParaRPr>
          </a:p>
          <a:p>
            <a:pPr algn="just"/>
            <a:r>
              <a:rPr lang="en-US" sz="900" dirty="0">
                <a:solidFill>
                  <a:schemeClr val="dk1"/>
                </a:solidFill>
                <a:latin typeface="Didact Gothic"/>
                <a:ea typeface="Didact Gothic"/>
                <a:cs typeface="Didact Gothic"/>
                <a:sym typeface="Didact Gothic"/>
              </a:rPr>
              <a:t>vector&lt;float&gt; </a:t>
            </a:r>
            <a:r>
              <a:rPr lang="en-US" sz="900" b="1" dirty="0">
                <a:solidFill>
                  <a:schemeClr val="dk1"/>
                </a:solidFill>
                <a:latin typeface="Didact Gothic"/>
                <a:ea typeface="Didact Gothic"/>
                <a:cs typeface="Didact Gothic"/>
                <a:sym typeface="Didact Gothic"/>
              </a:rPr>
              <a:t>calculate_dct2</a:t>
            </a:r>
            <a:r>
              <a:rPr lang="en-US" sz="900" dirty="0">
                <a:solidFill>
                  <a:schemeClr val="dk1"/>
                </a:solidFill>
                <a:latin typeface="Didact Gothic"/>
                <a:ea typeface="Didact Gothic"/>
                <a:cs typeface="Didact Gothic"/>
                <a:sym typeface="Didact Gothic"/>
              </a:rPr>
              <a:t>(const std::vector&lt;int&gt; X, int n, int m) {</a:t>
            </a:r>
          </a:p>
          <a:p>
            <a:pPr algn="just"/>
            <a:endParaRPr lang="en-US" sz="900" dirty="0">
              <a:solidFill>
                <a:schemeClr val="dk1"/>
              </a:solidFill>
              <a:latin typeface="Didact Gothic"/>
              <a:ea typeface="Didact Gothic"/>
              <a:cs typeface="Didact Gothic"/>
              <a:sym typeface="Didact Gothic"/>
            </a:endParaRPr>
          </a:p>
          <a:p>
            <a:pPr algn="just"/>
            <a:r>
              <a:rPr lang="en-US" sz="900" dirty="0">
                <a:solidFill>
                  <a:schemeClr val="dk1"/>
                </a:solidFill>
                <a:latin typeface="Didact Gothic"/>
                <a:ea typeface="Didact Gothic"/>
                <a:cs typeface="Didact Gothic"/>
                <a:sym typeface="Didact Gothic"/>
              </a:rPr>
              <a:t>    vector&lt;float&gt; C;</a:t>
            </a:r>
          </a:p>
          <a:p>
            <a:pPr algn="just"/>
            <a:endParaRPr lang="en-US" sz="900" dirty="0">
              <a:solidFill>
                <a:schemeClr val="dk1"/>
              </a:solidFill>
              <a:latin typeface="Didact Gothic"/>
              <a:ea typeface="Didact Gothic"/>
              <a:cs typeface="Didact Gothic"/>
              <a:sym typeface="Didact Gothic"/>
            </a:endParaRPr>
          </a:p>
          <a:p>
            <a:pPr algn="just"/>
            <a:r>
              <a:rPr lang="en-US" sz="900" dirty="0">
                <a:solidFill>
                  <a:schemeClr val="dk1"/>
                </a:solidFill>
                <a:latin typeface="Didact Gothic"/>
                <a:ea typeface="Didact Gothic"/>
                <a:cs typeface="Didact Gothic"/>
                <a:sym typeface="Didact Gothic"/>
              </a:rPr>
              <a:t>    float </a:t>
            </a:r>
            <a:r>
              <a:rPr lang="en-US" sz="900" dirty="0" err="1">
                <a:solidFill>
                  <a:schemeClr val="dk1"/>
                </a:solidFill>
                <a:latin typeface="Didact Gothic"/>
                <a:ea typeface="Didact Gothic"/>
                <a:cs typeface="Didact Gothic"/>
                <a:sym typeface="Didact Gothic"/>
              </a:rPr>
              <a:t>alfa_k</a:t>
            </a:r>
            <a:r>
              <a:rPr lang="en-US" sz="900" dirty="0">
                <a:solidFill>
                  <a:schemeClr val="dk1"/>
                </a:solidFill>
                <a:latin typeface="Didact Gothic"/>
                <a:ea typeface="Didact Gothic"/>
                <a:cs typeface="Didact Gothic"/>
                <a:sym typeface="Didact Gothic"/>
              </a:rPr>
              <a:t>, </a:t>
            </a:r>
            <a:r>
              <a:rPr lang="en-US" sz="900" dirty="0" err="1">
                <a:solidFill>
                  <a:schemeClr val="dk1"/>
                </a:solidFill>
                <a:latin typeface="Didact Gothic"/>
                <a:ea typeface="Didact Gothic"/>
                <a:cs typeface="Didact Gothic"/>
                <a:sym typeface="Didact Gothic"/>
              </a:rPr>
              <a:t>alfa_q</a:t>
            </a:r>
            <a:r>
              <a:rPr lang="en-US" sz="900" dirty="0">
                <a:solidFill>
                  <a:schemeClr val="dk1"/>
                </a:solidFill>
                <a:latin typeface="Didact Gothic"/>
                <a:ea typeface="Didact Gothic"/>
                <a:cs typeface="Didact Gothic"/>
                <a:sym typeface="Didact Gothic"/>
              </a:rPr>
              <a:t>;</a:t>
            </a:r>
          </a:p>
          <a:p>
            <a:pPr algn="just"/>
            <a:endParaRPr lang="en-US" sz="900" dirty="0">
              <a:solidFill>
                <a:schemeClr val="dk1"/>
              </a:solidFill>
              <a:latin typeface="Didact Gothic"/>
              <a:ea typeface="Didact Gothic"/>
              <a:cs typeface="Didact Gothic"/>
              <a:sym typeface="Didact Gothic"/>
            </a:endParaRPr>
          </a:p>
          <a:p>
            <a:pPr algn="just"/>
            <a:r>
              <a:rPr lang="en-US" sz="900" dirty="0">
                <a:solidFill>
                  <a:schemeClr val="dk1"/>
                </a:solidFill>
                <a:latin typeface="Didact Gothic"/>
                <a:ea typeface="Didact Gothic"/>
                <a:cs typeface="Didact Gothic"/>
                <a:sym typeface="Didact Gothic"/>
              </a:rPr>
              <a:t>    </a:t>
            </a:r>
            <a:r>
              <a:rPr lang="en-US" sz="900" b="1" dirty="0">
                <a:solidFill>
                  <a:schemeClr val="dk1"/>
                </a:solidFill>
                <a:latin typeface="Didact Gothic"/>
                <a:ea typeface="Didact Gothic"/>
                <a:cs typeface="Didact Gothic"/>
                <a:sym typeface="Didact Gothic"/>
              </a:rPr>
              <a:t>for </a:t>
            </a:r>
            <a:r>
              <a:rPr lang="en-US" sz="900" dirty="0">
                <a:solidFill>
                  <a:schemeClr val="dk1"/>
                </a:solidFill>
                <a:latin typeface="Didact Gothic"/>
                <a:ea typeface="Didact Gothic"/>
                <a:cs typeface="Didact Gothic"/>
                <a:sym typeface="Didact Gothic"/>
              </a:rPr>
              <a:t>( int k = 0; k &lt; n; k++ ) {</a:t>
            </a:r>
          </a:p>
          <a:p>
            <a:pPr algn="just"/>
            <a:r>
              <a:rPr lang="en-US" sz="900" dirty="0">
                <a:solidFill>
                  <a:schemeClr val="dk1"/>
                </a:solidFill>
                <a:latin typeface="Didact Gothic"/>
                <a:ea typeface="Didact Gothic"/>
                <a:cs typeface="Didact Gothic"/>
                <a:sym typeface="Didact Gothic"/>
              </a:rPr>
              <a:t>        </a:t>
            </a:r>
            <a:r>
              <a:rPr lang="en-US" sz="900" b="1" dirty="0">
                <a:solidFill>
                  <a:schemeClr val="dk1"/>
                </a:solidFill>
                <a:latin typeface="Didact Gothic"/>
                <a:ea typeface="Didact Gothic"/>
                <a:cs typeface="Didact Gothic"/>
                <a:sym typeface="Didact Gothic"/>
              </a:rPr>
              <a:t>for </a:t>
            </a:r>
            <a:r>
              <a:rPr lang="en-US" sz="900" dirty="0">
                <a:solidFill>
                  <a:schemeClr val="dk1"/>
                </a:solidFill>
                <a:latin typeface="Didact Gothic"/>
                <a:ea typeface="Didact Gothic"/>
                <a:cs typeface="Didact Gothic"/>
                <a:sym typeface="Didact Gothic"/>
              </a:rPr>
              <a:t>( int q = 0; q &lt; m; q++ ) {</a:t>
            </a:r>
          </a:p>
          <a:p>
            <a:pPr algn="just"/>
            <a:r>
              <a:rPr lang="en-US" sz="900" b="1" dirty="0">
                <a:solidFill>
                  <a:schemeClr val="dk1"/>
                </a:solidFill>
                <a:latin typeface="Didact Gothic"/>
                <a:ea typeface="Didact Gothic"/>
                <a:cs typeface="Didact Gothic"/>
                <a:sym typeface="Didact Gothic"/>
              </a:rPr>
              <a:t>            if </a:t>
            </a:r>
            <a:r>
              <a:rPr lang="en-US" sz="900" dirty="0">
                <a:solidFill>
                  <a:schemeClr val="dk1"/>
                </a:solidFill>
                <a:latin typeface="Didact Gothic"/>
                <a:ea typeface="Didact Gothic"/>
                <a:cs typeface="Didact Gothic"/>
                <a:sym typeface="Didact Gothic"/>
              </a:rPr>
              <a:t>( k == 0 )  </a:t>
            </a:r>
            <a:r>
              <a:rPr lang="en-US" sz="900" dirty="0" err="1">
                <a:solidFill>
                  <a:schemeClr val="dk1"/>
                </a:solidFill>
                <a:latin typeface="Didact Gothic"/>
                <a:ea typeface="Didact Gothic"/>
                <a:cs typeface="Didact Gothic"/>
                <a:sym typeface="Didact Gothic"/>
              </a:rPr>
              <a:t>alfa_k</a:t>
            </a:r>
            <a:r>
              <a:rPr lang="en-US" sz="900" dirty="0">
                <a:solidFill>
                  <a:schemeClr val="dk1"/>
                </a:solidFill>
                <a:latin typeface="Didact Gothic"/>
                <a:ea typeface="Didact Gothic"/>
                <a:cs typeface="Didact Gothic"/>
                <a:sym typeface="Didact Gothic"/>
              </a:rPr>
              <a:t> = sqrt(n);</a:t>
            </a:r>
          </a:p>
          <a:p>
            <a:pPr algn="just"/>
            <a:r>
              <a:rPr lang="en-US" sz="900" dirty="0">
                <a:solidFill>
                  <a:schemeClr val="dk1"/>
                </a:solidFill>
                <a:latin typeface="Didact Gothic"/>
                <a:ea typeface="Didact Gothic"/>
                <a:cs typeface="Didact Gothic"/>
                <a:sym typeface="Didact Gothic"/>
              </a:rPr>
              <a:t>            </a:t>
            </a:r>
            <a:r>
              <a:rPr lang="en-US" sz="900" b="1" dirty="0">
                <a:solidFill>
                  <a:schemeClr val="dk1"/>
                </a:solidFill>
                <a:latin typeface="Didact Gothic"/>
                <a:ea typeface="Didact Gothic"/>
                <a:cs typeface="Didact Gothic"/>
                <a:sym typeface="Didact Gothic"/>
              </a:rPr>
              <a:t>else</a:t>
            </a:r>
            <a:r>
              <a:rPr lang="en-US" sz="900" dirty="0">
                <a:solidFill>
                  <a:schemeClr val="dk1"/>
                </a:solidFill>
                <a:latin typeface="Didact Gothic"/>
                <a:ea typeface="Didact Gothic"/>
                <a:cs typeface="Didact Gothic"/>
                <a:sym typeface="Didact Gothic"/>
              </a:rPr>
              <a:t> </a:t>
            </a:r>
            <a:r>
              <a:rPr lang="en-US" sz="900" dirty="0" err="1">
                <a:solidFill>
                  <a:schemeClr val="dk1"/>
                </a:solidFill>
                <a:latin typeface="Didact Gothic"/>
                <a:ea typeface="Didact Gothic"/>
                <a:cs typeface="Didact Gothic"/>
                <a:sym typeface="Didact Gothic"/>
              </a:rPr>
              <a:t>alfa_k</a:t>
            </a:r>
            <a:r>
              <a:rPr lang="en-US" sz="900" dirty="0">
                <a:solidFill>
                  <a:schemeClr val="dk1"/>
                </a:solidFill>
                <a:latin typeface="Didact Gothic"/>
                <a:ea typeface="Didact Gothic"/>
                <a:cs typeface="Didact Gothic"/>
                <a:sym typeface="Didact Gothic"/>
              </a:rPr>
              <a:t> = sqrt(n) / sqrt(2);</a:t>
            </a:r>
          </a:p>
          <a:p>
            <a:pPr algn="just"/>
            <a:endParaRPr lang="en-US" sz="900" dirty="0">
              <a:solidFill>
                <a:schemeClr val="dk1"/>
              </a:solidFill>
              <a:latin typeface="Didact Gothic"/>
              <a:ea typeface="Didact Gothic"/>
              <a:cs typeface="Didact Gothic"/>
              <a:sym typeface="Didact Gothic"/>
            </a:endParaRPr>
          </a:p>
          <a:p>
            <a:pPr algn="just"/>
            <a:r>
              <a:rPr lang="en-US" sz="900" dirty="0">
                <a:solidFill>
                  <a:schemeClr val="dk1"/>
                </a:solidFill>
                <a:latin typeface="Didact Gothic"/>
                <a:ea typeface="Didact Gothic"/>
                <a:cs typeface="Didact Gothic"/>
                <a:sym typeface="Didact Gothic"/>
              </a:rPr>
              <a:t>            </a:t>
            </a:r>
            <a:r>
              <a:rPr lang="en-US" sz="900" b="1" dirty="0">
                <a:solidFill>
                  <a:schemeClr val="dk1"/>
                </a:solidFill>
                <a:latin typeface="Didact Gothic"/>
                <a:ea typeface="Didact Gothic"/>
                <a:cs typeface="Didact Gothic"/>
                <a:sym typeface="Didact Gothic"/>
              </a:rPr>
              <a:t>if</a:t>
            </a:r>
            <a:r>
              <a:rPr lang="en-US" sz="900" dirty="0">
                <a:solidFill>
                  <a:schemeClr val="dk1"/>
                </a:solidFill>
                <a:latin typeface="Didact Gothic"/>
                <a:ea typeface="Didact Gothic"/>
                <a:cs typeface="Didact Gothic"/>
                <a:sym typeface="Didact Gothic"/>
              </a:rPr>
              <a:t>( q == 0 )  </a:t>
            </a:r>
            <a:r>
              <a:rPr lang="en-US" sz="900" dirty="0" err="1">
                <a:solidFill>
                  <a:schemeClr val="dk1"/>
                </a:solidFill>
                <a:latin typeface="Didact Gothic"/>
                <a:ea typeface="Didact Gothic"/>
                <a:cs typeface="Didact Gothic"/>
                <a:sym typeface="Didact Gothic"/>
              </a:rPr>
              <a:t>alfa_q</a:t>
            </a:r>
            <a:r>
              <a:rPr lang="en-US" sz="900" dirty="0">
                <a:solidFill>
                  <a:schemeClr val="dk1"/>
                </a:solidFill>
                <a:latin typeface="Didact Gothic"/>
                <a:ea typeface="Didact Gothic"/>
                <a:cs typeface="Didact Gothic"/>
                <a:sym typeface="Didact Gothic"/>
              </a:rPr>
              <a:t> = sqrt(m);</a:t>
            </a:r>
          </a:p>
          <a:p>
            <a:pPr algn="just"/>
            <a:r>
              <a:rPr lang="en-US" sz="900" dirty="0">
                <a:solidFill>
                  <a:schemeClr val="dk1"/>
                </a:solidFill>
                <a:latin typeface="Didact Gothic"/>
                <a:ea typeface="Didact Gothic"/>
                <a:cs typeface="Didact Gothic"/>
                <a:sym typeface="Didact Gothic"/>
              </a:rPr>
              <a:t>            </a:t>
            </a:r>
            <a:r>
              <a:rPr lang="en-US" sz="900" b="1" dirty="0">
                <a:solidFill>
                  <a:schemeClr val="dk1"/>
                </a:solidFill>
                <a:latin typeface="Didact Gothic"/>
                <a:ea typeface="Didact Gothic"/>
                <a:cs typeface="Didact Gothic"/>
                <a:sym typeface="Didact Gothic"/>
              </a:rPr>
              <a:t>else</a:t>
            </a:r>
            <a:r>
              <a:rPr lang="en-US" sz="900" dirty="0">
                <a:solidFill>
                  <a:schemeClr val="dk1"/>
                </a:solidFill>
                <a:latin typeface="Didact Gothic"/>
                <a:ea typeface="Didact Gothic"/>
                <a:cs typeface="Didact Gothic"/>
                <a:sym typeface="Didact Gothic"/>
              </a:rPr>
              <a:t> </a:t>
            </a:r>
            <a:r>
              <a:rPr lang="en-US" sz="900" dirty="0" err="1">
                <a:solidFill>
                  <a:schemeClr val="dk1"/>
                </a:solidFill>
                <a:latin typeface="Didact Gothic"/>
                <a:ea typeface="Didact Gothic"/>
                <a:cs typeface="Didact Gothic"/>
                <a:sym typeface="Didact Gothic"/>
              </a:rPr>
              <a:t>alfa_q</a:t>
            </a:r>
            <a:r>
              <a:rPr lang="en-US" sz="900" dirty="0">
                <a:solidFill>
                  <a:schemeClr val="dk1"/>
                </a:solidFill>
                <a:latin typeface="Didact Gothic"/>
                <a:ea typeface="Didact Gothic"/>
                <a:cs typeface="Didact Gothic"/>
                <a:sym typeface="Didact Gothic"/>
              </a:rPr>
              <a:t> = sqrt(m) / sqrt(2);</a:t>
            </a:r>
          </a:p>
          <a:p>
            <a:pPr algn="just"/>
            <a:endParaRPr lang="en-US" sz="900" dirty="0">
              <a:solidFill>
                <a:schemeClr val="dk1"/>
              </a:solidFill>
              <a:latin typeface="Didact Gothic"/>
              <a:ea typeface="Didact Gothic"/>
              <a:cs typeface="Didact Gothic"/>
              <a:sym typeface="Didact Gothic"/>
            </a:endParaRPr>
          </a:p>
          <a:p>
            <a:pPr algn="just"/>
            <a:r>
              <a:rPr lang="en-US" sz="900" dirty="0">
                <a:solidFill>
                  <a:schemeClr val="dk1"/>
                </a:solidFill>
                <a:latin typeface="Didact Gothic"/>
                <a:ea typeface="Didact Gothic"/>
                <a:cs typeface="Didact Gothic"/>
                <a:sym typeface="Didact Gothic"/>
              </a:rPr>
              <a:t>            float sum = 0, dct1 = 0;</a:t>
            </a:r>
          </a:p>
          <a:p>
            <a:pPr algn="just"/>
            <a:r>
              <a:rPr lang="en-US" sz="900" dirty="0">
                <a:solidFill>
                  <a:schemeClr val="dk1"/>
                </a:solidFill>
                <a:latin typeface="Didact Gothic"/>
                <a:ea typeface="Didact Gothic"/>
                <a:cs typeface="Didact Gothic"/>
                <a:sym typeface="Didact Gothic"/>
              </a:rPr>
              <a:t>            </a:t>
            </a:r>
            <a:r>
              <a:rPr lang="en-US" sz="900" b="1" dirty="0">
                <a:solidFill>
                  <a:schemeClr val="dk1"/>
                </a:solidFill>
                <a:latin typeface="Didact Gothic"/>
                <a:ea typeface="Didact Gothic"/>
                <a:cs typeface="Didact Gothic"/>
                <a:sym typeface="Didact Gothic"/>
              </a:rPr>
              <a:t>for</a:t>
            </a:r>
            <a:r>
              <a:rPr lang="en-US" sz="900" dirty="0">
                <a:solidFill>
                  <a:schemeClr val="dk1"/>
                </a:solidFill>
                <a:latin typeface="Didact Gothic"/>
                <a:ea typeface="Didact Gothic"/>
                <a:cs typeface="Didact Gothic"/>
                <a:sym typeface="Didact Gothic"/>
              </a:rPr>
              <a:t>( int </a:t>
            </a:r>
            <a:r>
              <a:rPr lang="en-US" sz="900" dirty="0" err="1">
                <a:solidFill>
                  <a:schemeClr val="dk1"/>
                </a:solidFill>
                <a:latin typeface="Didact Gothic"/>
                <a:ea typeface="Didact Gothic"/>
                <a:cs typeface="Didact Gothic"/>
                <a:sym typeface="Didact Gothic"/>
              </a:rPr>
              <a:t>i</a:t>
            </a:r>
            <a:r>
              <a:rPr lang="en-US" sz="900" dirty="0">
                <a:solidFill>
                  <a:schemeClr val="dk1"/>
                </a:solidFill>
                <a:latin typeface="Didact Gothic"/>
                <a:ea typeface="Didact Gothic"/>
                <a:cs typeface="Didact Gothic"/>
                <a:sym typeface="Didact Gothic"/>
              </a:rPr>
              <a:t> = 0 ; </a:t>
            </a:r>
            <a:r>
              <a:rPr lang="en-US" sz="900" dirty="0" err="1">
                <a:solidFill>
                  <a:schemeClr val="dk1"/>
                </a:solidFill>
                <a:latin typeface="Didact Gothic"/>
                <a:ea typeface="Didact Gothic"/>
                <a:cs typeface="Didact Gothic"/>
                <a:sym typeface="Didact Gothic"/>
              </a:rPr>
              <a:t>i</a:t>
            </a:r>
            <a:r>
              <a:rPr lang="en-US" sz="900" dirty="0">
                <a:solidFill>
                  <a:schemeClr val="dk1"/>
                </a:solidFill>
                <a:latin typeface="Didact Gothic"/>
                <a:ea typeface="Didact Gothic"/>
                <a:cs typeface="Didact Gothic"/>
                <a:sym typeface="Didact Gothic"/>
              </a:rPr>
              <a:t> &lt; n; </a:t>
            </a:r>
            <a:r>
              <a:rPr lang="en-US" sz="900" dirty="0" err="1">
                <a:solidFill>
                  <a:schemeClr val="dk1"/>
                </a:solidFill>
                <a:latin typeface="Didact Gothic"/>
                <a:ea typeface="Didact Gothic"/>
                <a:cs typeface="Didact Gothic"/>
                <a:sym typeface="Didact Gothic"/>
              </a:rPr>
              <a:t>i</a:t>
            </a:r>
            <a:r>
              <a:rPr lang="en-US" sz="900" dirty="0">
                <a:solidFill>
                  <a:schemeClr val="dk1"/>
                </a:solidFill>
                <a:latin typeface="Didact Gothic"/>
                <a:ea typeface="Didact Gothic"/>
                <a:cs typeface="Didact Gothic"/>
                <a:sym typeface="Didact Gothic"/>
              </a:rPr>
              <a:t>++ ) </a:t>
            </a:r>
          </a:p>
          <a:p>
            <a:pPr algn="just"/>
            <a:r>
              <a:rPr lang="en-US" sz="900" dirty="0">
                <a:solidFill>
                  <a:schemeClr val="dk1"/>
                </a:solidFill>
                <a:latin typeface="Didact Gothic"/>
                <a:ea typeface="Didact Gothic"/>
                <a:cs typeface="Didact Gothic"/>
                <a:sym typeface="Didact Gothic"/>
              </a:rPr>
              <a:t>                </a:t>
            </a:r>
            <a:r>
              <a:rPr lang="en-US" sz="900" b="1" dirty="0">
                <a:solidFill>
                  <a:schemeClr val="dk1"/>
                </a:solidFill>
                <a:latin typeface="Didact Gothic"/>
                <a:ea typeface="Didact Gothic"/>
                <a:cs typeface="Didact Gothic"/>
                <a:sym typeface="Didact Gothic"/>
              </a:rPr>
              <a:t>for</a:t>
            </a:r>
            <a:r>
              <a:rPr lang="en-US" sz="900" dirty="0">
                <a:solidFill>
                  <a:schemeClr val="dk1"/>
                </a:solidFill>
                <a:latin typeface="Didact Gothic"/>
                <a:ea typeface="Didact Gothic"/>
                <a:cs typeface="Didact Gothic"/>
                <a:sym typeface="Didact Gothic"/>
              </a:rPr>
              <a:t>(int j = 0; j &lt; m; </a:t>
            </a:r>
            <a:r>
              <a:rPr lang="en-US" sz="900" dirty="0" err="1">
                <a:solidFill>
                  <a:schemeClr val="dk1"/>
                </a:solidFill>
                <a:latin typeface="Didact Gothic"/>
                <a:ea typeface="Didact Gothic"/>
                <a:cs typeface="Didact Gothic"/>
                <a:sym typeface="Didact Gothic"/>
              </a:rPr>
              <a:t>j++</a:t>
            </a:r>
            <a:r>
              <a:rPr lang="en-US" sz="900" dirty="0">
                <a:solidFill>
                  <a:schemeClr val="dk1"/>
                </a:solidFill>
                <a:latin typeface="Didact Gothic"/>
                <a:ea typeface="Didact Gothic"/>
                <a:cs typeface="Didact Gothic"/>
                <a:sym typeface="Didact Gothic"/>
              </a:rPr>
              <a:t> ) {</a:t>
            </a:r>
          </a:p>
          <a:p>
            <a:pPr algn="just"/>
            <a:r>
              <a:rPr lang="en-US" sz="900" dirty="0">
                <a:solidFill>
                  <a:schemeClr val="dk1"/>
                </a:solidFill>
                <a:latin typeface="Didact Gothic"/>
                <a:ea typeface="Didact Gothic"/>
                <a:cs typeface="Didact Gothic"/>
                <a:sym typeface="Didact Gothic"/>
              </a:rPr>
              <a:t>                    dct1 = X[</a:t>
            </a:r>
            <a:r>
              <a:rPr lang="en-US" sz="900" dirty="0" err="1">
                <a:solidFill>
                  <a:schemeClr val="dk1"/>
                </a:solidFill>
                <a:latin typeface="Didact Gothic"/>
                <a:ea typeface="Didact Gothic"/>
                <a:cs typeface="Didact Gothic"/>
                <a:sym typeface="Didact Gothic"/>
              </a:rPr>
              <a:t>i</a:t>
            </a:r>
            <a:r>
              <a:rPr lang="en-US" sz="900" dirty="0">
                <a:solidFill>
                  <a:schemeClr val="dk1"/>
                </a:solidFill>
                <a:latin typeface="Didact Gothic"/>
                <a:ea typeface="Didact Gothic"/>
                <a:cs typeface="Didact Gothic"/>
                <a:sym typeface="Didact Gothic"/>
              </a:rPr>
              <a:t> * m + j ] * </a:t>
            </a:r>
          </a:p>
          <a:p>
            <a:pPr algn="just"/>
            <a:r>
              <a:rPr lang="en-US" sz="900" dirty="0">
                <a:solidFill>
                  <a:schemeClr val="dk1"/>
                </a:solidFill>
                <a:latin typeface="Didact Gothic"/>
                <a:ea typeface="Didact Gothic"/>
                <a:cs typeface="Didact Gothic"/>
                <a:sym typeface="Didact Gothic"/>
              </a:rPr>
              <a:t>	cos(k * M_PI * (2* (</a:t>
            </a:r>
            <a:r>
              <a:rPr lang="en-US" sz="900" dirty="0" err="1">
                <a:solidFill>
                  <a:schemeClr val="dk1"/>
                </a:solidFill>
                <a:latin typeface="Didact Gothic"/>
                <a:ea typeface="Didact Gothic"/>
                <a:cs typeface="Didact Gothic"/>
                <a:sym typeface="Didact Gothic"/>
              </a:rPr>
              <a:t>i</a:t>
            </a:r>
            <a:r>
              <a:rPr lang="en-US" sz="900" dirty="0">
                <a:solidFill>
                  <a:schemeClr val="dk1"/>
                </a:solidFill>
                <a:latin typeface="Didact Gothic"/>
                <a:ea typeface="Didact Gothic"/>
                <a:cs typeface="Didact Gothic"/>
                <a:sym typeface="Didact Gothic"/>
              </a:rPr>
              <a:t> + 1) - 1) / (2*n)) * </a:t>
            </a:r>
          </a:p>
          <a:p>
            <a:pPr algn="just"/>
            <a:r>
              <a:rPr lang="en-US" sz="900" dirty="0">
                <a:solidFill>
                  <a:schemeClr val="dk1"/>
                </a:solidFill>
                <a:latin typeface="Didact Gothic"/>
                <a:ea typeface="Didact Gothic"/>
                <a:cs typeface="Didact Gothic"/>
                <a:sym typeface="Didact Gothic"/>
              </a:rPr>
              <a:t>	cos(q * M_PI * (2 * (j + 1) - 1) / (2*m));</a:t>
            </a:r>
          </a:p>
          <a:p>
            <a:pPr algn="just"/>
            <a:r>
              <a:rPr lang="en-US" sz="900" dirty="0">
                <a:solidFill>
                  <a:schemeClr val="dk1"/>
                </a:solidFill>
                <a:latin typeface="Didact Gothic"/>
                <a:ea typeface="Didact Gothic"/>
                <a:cs typeface="Didact Gothic"/>
                <a:sym typeface="Didact Gothic"/>
              </a:rPr>
              <a:t>                    sum += dct1;</a:t>
            </a:r>
          </a:p>
          <a:p>
            <a:pPr algn="just"/>
            <a:r>
              <a:rPr lang="en-US" sz="900" dirty="0">
                <a:solidFill>
                  <a:schemeClr val="dk1"/>
                </a:solidFill>
                <a:latin typeface="Didact Gothic"/>
                <a:ea typeface="Didact Gothic"/>
                <a:cs typeface="Didact Gothic"/>
                <a:sym typeface="Didact Gothic"/>
              </a:rPr>
              <a:t>                }</a:t>
            </a:r>
          </a:p>
          <a:p>
            <a:pPr algn="just"/>
            <a:r>
              <a:rPr lang="en-US" sz="900" dirty="0">
                <a:solidFill>
                  <a:schemeClr val="dk1"/>
                </a:solidFill>
                <a:latin typeface="Didact Gothic"/>
                <a:ea typeface="Didact Gothic"/>
                <a:cs typeface="Didact Gothic"/>
                <a:sym typeface="Didact Gothic"/>
              </a:rPr>
              <a:t>            </a:t>
            </a:r>
            <a:r>
              <a:rPr lang="en-US" sz="900" dirty="0" err="1">
                <a:solidFill>
                  <a:schemeClr val="dk1"/>
                </a:solidFill>
                <a:latin typeface="Didact Gothic"/>
                <a:ea typeface="Didact Gothic"/>
                <a:cs typeface="Didact Gothic"/>
                <a:sym typeface="Didact Gothic"/>
              </a:rPr>
              <a:t>C.push_back</a:t>
            </a:r>
            <a:r>
              <a:rPr lang="en-US" sz="900" dirty="0">
                <a:solidFill>
                  <a:schemeClr val="dk1"/>
                </a:solidFill>
                <a:latin typeface="Didact Gothic"/>
                <a:ea typeface="Didact Gothic"/>
                <a:cs typeface="Didact Gothic"/>
                <a:sym typeface="Didact Gothic"/>
              </a:rPr>
              <a:t>(1 / (</a:t>
            </a:r>
            <a:r>
              <a:rPr lang="en-US" sz="900" dirty="0" err="1">
                <a:solidFill>
                  <a:schemeClr val="dk1"/>
                </a:solidFill>
                <a:latin typeface="Didact Gothic"/>
                <a:ea typeface="Didact Gothic"/>
                <a:cs typeface="Didact Gothic"/>
                <a:sym typeface="Didact Gothic"/>
              </a:rPr>
              <a:t>alfa_k</a:t>
            </a:r>
            <a:r>
              <a:rPr lang="en-US" sz="900" dirty="0">
                <a:solidFill>
                  <a:schemeClr val="dk1"/>
                </a:solidFill>
                <a:latin typeface="Didact Gothic"/>
                <a:ea typeface="Didact Gothic"/>
                <a:cs typeface="Didact Gothic"/>
                <a:sym typeface="Didact Gothic"/>
              </a:rPr>
              <a:t> * </a:t>
            </a:r>
            <a:r>
              <a:rPr lang="en-US" sz="900" dirty="0" err="1">
                <a:solidFill>
                  <a:schemeClr val="dk1"/>
                </a:solidFill>
                <a:latin typeface="Didact Gothic"/>
                <a:ea typeface="Didact Gothic"/>
                <a:cs typeface="Didact Gothic"/>
                <a:sym typeface="Didact Gothic"/>
              </a:rPr>
              <a:t>alfa_q</a:t>
            </a:r>
            <a:r>
              <a:rPr lang="en-US" sz="900" dirty="0">
                <a:solidFill>
                  <a:schemeClr val="dk1"/>
                </a:solidFill>
                <a:latin typeface="Didact Gothic"/>
                <a:ea typeface="Didact Gothic"/>
                <a:cs typeface="Didact Gothic"/>
                <a:sym typeface="Didact Gothic"/>
              </a:rPr>
              <a:t>) * sum);</a:t>
            </a:r>
          </a:p>
          <a:p>
            <a:pPr algn="just"/>
            <a:r>
              <a:rPr lang="en-US" sz="900" dirty="0">
                <a:solidFill>
                  <a:schemeClr val="dk1"/>
                </a:solidFill>
                <a:latin typeface="Didact Gothic"/>
                <a:ea typeface="Didact Gothic"/>
                <a:cs typeface="Didact Gothic"/>
                <a:sym typeface="Didact Gothic"/>
              </a:rPr>
              <a:t>        }</a:t>
            </a:r>
          </a:p>
          <a:p>
            <a:pPr algn="just"/>
            <a:r>
              <a:rPr lang="en-US" sz="900" dirty="0">
                <a:solidFill>
                  <a:schemeClr val="dk1"/>
                </a:solidFill>
                <a:latin typeface="Didact Gothic"/>
                <a:ea typeface="Didact Gothic"/>
                <a:cs typeface="Didact Gothic"/>
                <a:sym typeface="Didact Gothic"/>
              </a:rPr>
              <a:t>    }</a:t>
            </a:r>
          </a:p>
          <a:p>
            <a:pPr algn="just"/>
            <a:r>
              <a:rPr lang="en-US" sz="900" dirty="0">
                <a:solidFill>
                  <a:schemeClr val="dk1"/>
                </a:solidFill>
                <a:latin typeface="Didact Gothic"/>
                <a:ea typeface="Didact Gothic"/>
                <a:cs typeface="Didact Gothic"/>
                <a:sym typeface="Didact Gothic"/>
              </a:rPr>
              <a:t>    </a:t>
            </a:r>
            <a:r>
              <a:rPr lang="en-US" sz="900" b="1" dirty="0">
                <a:solidFill>
                  <a:schemeClr val="dk1"/>
                </a:solidFill>
                <a:latin typeface="Didact Gothic"/>
                <a:ea typeface="Didact Gothic"/>
                <a:cs typeface="Didact Gothic"/>
                <a:sym typeface="Didact Gothic"/>
              </a:rPr>
              <a:t>return</a:t>
            </a:r>
            <a:r>
              <a:rPr lang="en-US" sz="900" dirty="0">
                <a:solidFill>
                  <a:schemeClr val="dk1"/>
                </a:solidFill>
                <a:latin typeface="Didact Gothic"/>
                <a:ea typeface="Didact Gothic"/>
                <a:cs typeface="Didact Gothic"/>
                <a:sym typeface="Didact Gothic"/>
              </a:rPr>
              <a:t> C;</a:t>
            </a:r>
          </a:p>
          <a:p>
            <a:pPr algn="just"/>
            <a:r>
              <a:rPr lang="en-US" sz="900" dirty="0">
                <a:solidFill>
                  <a:schemeClr val="dk1"/>
                </a:solidFill>
                <a:latin typeface="Didact Gothic"/>
                <a:ea typeface="Didact Gothic"/>
                <a:cs typeface="Didact Gothic"/>
                <a:sym typeface="Didact Gothic"/>
              </a:rPr>
              <a:t>}</a:t>
            </a:r>
          </a:p>
        </p:txBody>
      </p:sp>
      <p:sp>
        <p:nvSpPr>
          <p:cNvPr id="5" name="Google Shape;234;p37">
            <a:extLst>
              <a:ext uri="{FF2B5EF4-FFF2-40B4-BE49-F238E27FC236}">
                <a16:creationId xmlns:a16="http://schemas.microsoft.com/office/drawing/2014/main" id="{4AEE9A78-BFFB-43F1-815D-235464FD6512}"/>
              </a:ext>
            </a:extLst>
          </p:cNvPr>
          <p:cNvSpPr txBox="1">
            <a:spLocks/>
          </p:cNvSpPr>
          <p:nvPr/>
        </p:nvSpPr>
        <p:spPr>
          <a:xfrm>
            <a:off x="609115" y="510057"/>
            <a:ext cx="3808154" cy="356726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b="1" dirty="0">
                <a:solidFill>
                  <a:schemeClr val="dk1"/>
                </a:solidFill>
                <a:latin typeface="Didact Gothic"/>
                <a:ea typeface="Didact Gothic"/>
                <a:cs typeface="Didact Gothic"/>
                <a:sym typeface="Didact Gothic"/>
              </a:rPr>
              <a:t>IMPLEMENTAZIONE ALGORITMO DCT2</a:t>
            </a:r>
            <a:endParaRPr lang="it-IT" sz="1150" dirty="0">
              <a:solidFill>
                <a:schemeClr val="dk1"/>
              </a:solidFill>
              <a:latin typeface="Didact Gothic"/>
              <a:ea typeface="Didact Gothic"/>
              <a:cs typeface="Didact Gothic"/>
              <a:sym typeface="Didact Gothic"/>
            </a:endParaRP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A fianco viene riportato il codice scritto in linguaggio </a:t>
            </a:r>
            <a:r>
              <a:rPr lang="it-IT" sz="1150" b="1" dirty="0">
                <a:solidFill>
                  <a:schemeClr val="dk1"/>
                </a:solidFill>
                <a:latin typeface="Didact Gothic"/>
                <a:ea typeface="Didact Gothic"/>
                <a:cs typeface="Didact Gothic"/>
                <a:sym typeface="Didact Gothic"/>
              </a:rPr>
              <a:t>C++ </a:t>
            </a:r>
            <a:r>
              <a:rPr lang="it-IT" sz="1150" dirty="0">
                <a:solidFill>
                  <a:schemeClr val="dk1"/>
                </a:solidFill>
                <a:latin typeface="Didact Gothic"/>
                <a:ea typeface="Didact Gothic"/>
                <a:cs typeface="Didact Gothic"/>
                <a:sym typeface="Didact Gothic"/>
              </a:rPr>
              <a:t>della nostra personale implementazione dell’algoritmo DCT2. Quest’ultimo è stato compilato in modo tale da poter essere richiamato come funzione all’interno dell’ambiente di sviluppo </a:t>
            </a:r>
            <a:r>
              <a:rPr lang="it-IT" sz="1150" b="1" dirty="0">
                <a:solidFill>
                  <a:schemeClr val="dk1"/>
                </a:solidFill>
                <a:latin typeface="Didact Gothic"/>
                <a:ea typeface="Didact Gothic"/>
                <a:cs typeface="Didact Gothic"/>
                <a:sym typeface="Didact Gothic"/>
              </a:rPr>
              <a:t>Python</a:t>
            </a:r>
            <a:r>
              <a:rPr lang="it-IT" sz="1150" dirty="0">
                <a:solidFill>
                  <a:schemeClr val="dk1"/>
                </a:solidFill>
                <a:latin typeface="Didact Gothic"/>
                <a:ea typeface="Didact Gothic"/>
                <a:cs typeface="Didact Gothic"/>
                <a:sym typeface="Didact Gothic"/>
              </a:rPr>
              <a:t> per condurre i dovuti confronti con la libreria </a:t>
            </a:r>
            <a:r>
              <a:rPr lang="it-IT" sz="1150" dirty="0" err="1">
                <a:solidFill>
                  <a:schemeClr val="dk1"/>
                </a:solidFill>
                <a:latin typeface="Didact Gothic"/>
                <a:ea typeface="Didact Gothic"/>
                <a:cs typeface="Didact Gothic"/>
                <a:sym typeface="Didact Gothic"/>
              </a:rPr>
              <a:t>scipy</a:t>
            </a:r>
            <a:r>
              <a:rPr lang="it-IT" sz="1150" dirty="0">
                <a:solidFill>
                  <a:schemeClr val="dk1"/>
                </a:solidFill>
                <a:latin typeface="Didact Gothic"/>
                <a:ea typeface="Didact Gothic"/>
                <a:cs typeface="Didact Gothic"/>
                <a:sym typeface="Didact Gothic"/>
              </a:rPr>
              <a:t>. Una tale manovra è stata eseguita poiché la scrittura dello stesso algoritmo in solo codice </a:t>
            </a:r>
            <a:r>
              <a:rPr lang="it-IT" sz="1150" b="1" dirty="0">
                <a:solidFill>
                  <a:schemeClr val="dk1"/>
                </a:solidFill>
                <a:latin typeface="Didact Gothic"/>
                <a:ea typeface="Didact Gothic"/>
                <a:cs typeface="Didact Gothic"/>
                <a:sym typeface="Didact Gothic"/>
              </a:rPr>
              <a:t>Python</a:t>
            </a:r>
            <a:r>
              <a:rPr lang="it-IT" sz="1150" dirty="0">
                <a:solidFill>
                  <a:schemeClr val="dk1"/>
                </a:solidFill>
                <a:latin typeface="Didact Gothic"/>
                <a:ea typeface="Didact Gothic"/>
                <a:cs typeface="Didact Gothic"/>
                <a:sym typeface="Didact Gothic"/>
              </a:rPr>
              <a:t> porterebbe a risultati assai pessimi in termini di tempi di esecuzione, rendendo quasi impossibile il confronto tra questi ultimi e quelli ottenuti dalla libreria.</a:t>
            </a: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Decidiamo di implementare l’algoritmo in modo tale che vengano calcolati in modo ‘’diretto’’ tutti i coefficienti della matrice, piuttosto che calcolare la </a:t>
            </a:r>
            <a:r>
              <a:rPr lang="it-IT" sz="1150" dirty="0" err="1">
                <a:solidFill>
                  <a:schemeClr val="dk1"/>
                </a:solidFill>
                <a:latin typeface="Didact Gothic"/>
                <a:ea typeface="Didact Gothic"/>
                <a:cs typeface="Didact Gothic"/>
                <a:sym typeface="Didact Gothic"/>
              </a:rPr>
              <a:t>dct</a:t>
            </a:r>
            <a:r>
              <a:rPr lang="it-IT" sz="1150" dirty="0">
                <a:solidFill>
                  <a:schemeClr val="dk1"/>
                </a:solidFill>
                <a:latin typeface="Didact Gothic"/>
                <a:ea typeface="Didact Gothic"/>
                <a:cs typeface="Didact Gothic"/>
                <a:sym typeface="Didact Gothic"/>
              </a:rPr>
              <a:t> monodimensionale prima per righe e poi per colonne. Per quanto riguarda le basi, sono state considerate basi scalate per ottenere norme unitarie</a:t>
            </a:r>
          </a:p>
          <a:p>
            <a:pPr algn="just"/>
            <a:endParaRPr lang="it-IT" sz="1150" dirty="0">
              <a:solidFill>
                <a:schemeClr val="dk1"/>
              </a:solidFill>
              <a:latin typeface="Didact Gothic"/>
              <a:ea typeface="Didact Gothic"/>
              <a:cs typeface="Didact Gothic"/>
              <a:sym typeface="Didact Gothic"/>
            </a:endParaRPr>
          </a:p>
        </p:txBody>
      </p:sp>
      <mc:AlternateContent xmlns:mc="http://schemas.openxmlformats.org/markup-compatibility/2006" xmlns:a14="http://schemas.microsoft.com/office/drawing/2010/main">
        <mc:Choice Requires="a14">
          <p:sp>
            <p:nvSpPr>
              <p:cNvPr id="2" name="CasellaDiTesto 1">
                <a:extLst>
                  <a:ext uri="{FF2B5EF4-FFF2-40B4-BE49-F238E27FC236}">
                    <a16:creationId xmlns:a16="http://schemas.microsoft.com/office/drawing/2014/main" id="{FA6FB371-7211-4F25-8BF6-A28338FCEC46}"/>
                  </a:ext>
                </a:extLst>
              </p:cNvPr>
              <p:cNvSpPr txBox="1"/>
              <p:nvPr/>
            </p:nvSpPr>
            <p:spPr>
              <a:xfrm>
                <a:off x="1750351" y="4156452"/>
                <a:ext cx="1306644" cy="47699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it-IT" i="1" smtClean="0">
                              <a:latin typeface="Cambria Math" panose="02040503050406030204" pitchFamily="18" charset="0"/>
                            </a:rPr>
                          </m:ctrlPr>
                        </m:sSupPr>
                        <m:e>
                          <m:acc>
                            <m:accPr>
                              <m:chr m:val="̃"/>
                              <m:ctrlPr>
                                <a:rPr lang="it-IT" i="1">
                                  <a:latin typeface="Cambria Math" panose="02040503050406030204" pitchFamily="18" charset="0"/>
                                </a:rPr>
                              </m:ctrlPr>
                            </m:accPr>
                            <m:e>
                              <m:r>
                                <a:rPr lang="it-IT" i="1">
                                  <a:latin typeface="Cambria Math" panose="02040503050406030204" pitchFamily="18" charset="0"/>
                                </a:rPr>
                                <m:t>𝑤</m:t>
                              </m:r>
                            </m:e>
                          </m:acc>
                        </m:e>
                        <m:sup>
                          <m:r>
                            <a:rPr lang="it-IT" b="0" i="1" smtClean="0">
                              <a:latin typeface="Cambria Math" panose="02040503050406030204" pitchFamily="18" charset="0"/>
                            </a:rPr>
                            <m:t>𝑘</m:t>
                          </m:r>
                        </m:sup>
                      </m:sSup>
                      <m:r>
                        <a:rPr lang="it-IT" b="0" i="1" smtClean="0">
                          <a:latin typeface="Cambria Math" panose="02040503050406030204" pitchFamily="18" charset="0"/>
                        </a:rPr>
                        <m:t>=</m:t>
                      </m:r>
                      <m:f>
                        <m:fPr>
                          <m:ctrlPr>
                            <a:rPr lang="it-IT" b="0" i="1" smtClean="0">
                              <a:latin typeface="Cambria Math" panose="02040503050406030204" pitchFamily="18" charset="0"/>
                            </a:rPr>
                          </m:ctrlPr>
                        </m:fPr>
                        <m:num>
                          <m:sSup>
                            <m:sSupPr>
                              <m:ctrlPr>
                                <a:rPr lang="it-IT" b="0" i="1" smtClean="0">
                                  <a:latin typeface="Cambria Math" panose="02040503050406030204" pitchFamily="18" charset="0"/>
                                </a:rPr>
                              </m:ctrlPr>
                            </m:sSupPr>
                            <m:e>
                              <m:r>
                                <a:rPr lang="it-IT" b="0" i="1" smtClean="0">
                                  <a:latin typeface="Cambria Math" panose="02040503050406030204" pitchFamily="18" charset="0"/>
                                </a:rPr>
                                <m:t>𝑤</m:t>
                              </m:r>
                            </m:e>
                            <m:sup>
                              <m:r>
                                <a:rPr lang="it-IT" b="0" i="1" smtClean="0">
                                  <a:latin typeface="Cambria Math" panose="02040503050406030204" pitchFamily="18" charset="0"/>
                                </a:rPr>
                                <m:t>𝑘</m:t>
                              </m:r>
                            </m:sup>
                          </m:sSup>
                        </m:num>
                        <m:den>
                          <m:rad>
                            <m:radPr>
                              <m:degHide m:val="on"/>
                              <m:ctrlPr>
                                <a:rPr lang="it-IT" b="0" i="1" smtClean="0">
                                  <a:latin typeface="Cambria Math" panose="02040503050406030204" pitchFamily="18" charset="0"/>
                                </a:rPr>
                              </m:ctrlPr>
                            </m:radPr>
                            <m:deg/>
                            <m:e>
                              <m:sSup>
                                <m:sSupPr>
                                  <m:ctrlPr>
                                    <a:rPr lang="it-IT" b="0" i="1" smtClean="0">
                                      <a:latin typeface="Cambria Math" panose="02040503050406030204" pitchFamily="18" charset="0"/>
                                      <a:ea typeface="Cambria Math" panose="02040503050406030204" pitchFamily="18" charset="0"/>
                                    </a:rPr>
                                  </m:ctrlPr>
                                </m:sSupPr>
                                <m:e>
                                  <m:r>
                                    <a:rPr lang="it-IT" b="0" i="1" smtClean="0">
                                      <a:latin typeface="Cambria Math" panose="02040503050406030204" pitchFamily="18" charset="0"/>
                                      <a:ea typeface="Cambria Math" panose="02040503050406030204" pitchFamily="18" charset="0"/>
                                    </a:rPr>
                                    <m:t>𝛼</m:t>
                                  </m:r>
                                </m:e>
                                <m:sup>
                                  <m:r>
                                    <a:rPr lang="it-IT" b="0" i="1" smtClean="0">
                                      <a:latin typeface="Cambria Math" panose="02040503050406030204" pitchFamily="18" charset="0"/>
                                      <a:ea typeface="Cambria Math" panose="02040503050406030204" pitchFamily="18" charset="0"/>
                                    </a:rPr>
                                    <m:t>𝑘</m:t>
                                  </m:r>
                                </m:sup>
                              </m:sSup>
                            </m:e>
                          </m:rad>
                        </m:den>
                      </m:f>
                      <m:r>
                        <a:rPr lang="it-IT" b="0" i="1" smtClean="0">
                          <a:latin typeface="Cambria Math" panose="02040503050406030204" pitchFamily="18" charset="0"/>
                        </a:rPr>
                        <m:t> </m:t>
                      </m:r>
                    </m:oMath>
                  </m:oMathPara>
                </a14:m>
                <a:endParaRPr lang="it-IT" dirty="0"/>
              </a:p>
            </p:txBody>
          </p:sp>
        </mc:Choice>
        <mc:Fallback xmlns="">
          <p:sp>
            <p:nvSpPr>
              <p:cNvPr id="2" name="CasellaDiTesto 1">
                <a:extLst>
                  <a:ext uri="{FF2B5EF4-FFF2-40B4-BE49-F238E27FC236}">
                    <a16:creationId xmlns:a16="http://schemas.microsoft.com/office/drawing/2014/main" id="{FA6FB371-7211-4F25-8BF6-A28338FCEC46}"/>
                  </a:ext>
                </a:extLst>
              </p:cNvPr>
              <p:cNvSpPr txBox="1">
                <a:spLocks noRot="1" noChangeAspect="1" noMove="1" noResize="1" noEditPoints="1" noAdjustHandles="1" noChangeArrowheads="1" noChangeShapeType="1" noTextEdit="1"/>
              </p:cNvSpPr>
              <p:nvPr/>
            </p:nvSpPr>
            <p:spPr>
              <a:xfrm>
                <a:off x="1750351" y="4156452"/>
                <a:ext cx="1306644" cy="476990"/>
              </a:xfrm>
              <a:prstGeom prst="rect">
                <a:avLst/>
              </a:prstGeom>
              <a:blipFill>
                <a:blip r:embed="rId3"/>
                <a:stretch>
                  <a:fillRect b="-1282"/>
                </a:stretch>
              </a:blipFill>
            </p:spPr>
            <p:txBody>
              <a:bodyPr/>
              <a:lstStyle/>
              <a:p>
                <a:r>
                  <a:rPr lang="it-IT">
                    <a:noFill/>
                  </a:rPr>
                  <a:t> </a:t>
                </a:r>
              </a:p>
            </p:txBody>
          </p:sp>
        </mc:Fallback>
      </mc:AlternateContent>
    </p:spTree>
    <p:extLst>
      <p:ext uri="{BB962C8B-B14F-4D97-AF65-F5344CB8AC3E}">
        <p14:creationId xmlns:p14="http://schemas.microsoft.com/office/powerpoint/2010/main" val="839720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75" name="Google Shape;575;p57"/>
          <p:cNvSpPr/>
          <p:nvPr/>
        </p:nvSpPr>
        <p:spPr>
          <a:xfrm rot="5400000" flipH="1">
            <a:off x="-214263" y="3867600"/>
            <a:ext cx="1355400" cy="13143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76" name="Google Shape;576;p57"/>
          <p:cNvSpPr/>
          <p:nvPr/>
        </p:nvSpPr>
        <p:spPr>
          <a:xfrm rot="5400000">
            <a:off x="-1286687" y="3995250"/>
            <a:ext cx="2913300" cy="13665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4;p37">
            <a:extLst>
              <a:ext uri="{FF2B5EF4-FFF2-40B4-BE49-F238E27FC236}">
                <a16:creationId xmlns:a16="http://schemas.microsoft.com/office/drawing/2014/main" id="{4A68A221-165B-4C17-96DE-B5BDDCBC2051}"/>
              </a:ext>
            </a:extLst>
          </p:cNvPr>
          <p:cNvSpPr txBox="1">
            <a:spLocks/>
          </p:cNvSpPr>
          <p:nvPr/>
        </p:nvSpPr>
        <p:spPr>
          <a:xfrm>
            <a:off x="463437" y="265604"/>
            <a:ext cx="7395323" cy="310718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b="1" dirty="0">
                <a:solidFill>
                  <a:schemeClr val="dk1"/>
                </a:solidFill>
                <a:latin typeface="Didact Gothic"/>
                <a:ea typeface="Didact Gothic"/>
                <a:cs typeface="Didact Gothic"/>
                <a:sym typeface="Didact Gothic"/>
              </a:rPr>
              <a:t>CONFRONTO TEMPI DI ESECUZIONE: mydct2 vs </a:t>
            </a:r>
            <a:r>
              <a:rPr lang="it-IT" sz="1150" b="1" dirty="0" err="1">
                <a:solidFill>
                  <a:schemeClr val="dk1"/>
                </a:solidFill>
                <a:latin typeface="Didact Gothic"/>
                <a:ea typeface="Didact Gothic"/>
                <a:cs typeface="Didact Gothic"/>
                <a:sym typeface="Didact Gothic"/>
              </a:rPr>
              <a:t>scipy.fft.dct</a:t>
            </a:r>
            <a:endParaRPr lang="it-IT" sz="1150" dirty="0">
              <a:solidFill>
                <a:schemeClr val="dk1"/>
              </a:solidFill>
              <a:latin typeface="Didact Gothic"/>
              <a:ea typeface="Didact Gothic"/>
              <a:cs typeface="Didact Gothic"/>
              <a:sym typeface="Didact Gothic"/>
            </a:endParaRP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Verranno di seguito mostrati i risultati ottenuti dall’esecuzione dei due algoritmi prima descritti, la dct2 da noi implementata e la dct2 della libreria </a:t>
            </a:r>
            <a:r>
              <a:rPr lang="it-IT" sz="1150" b="1" dirty="0" err="1">
                <a:solidFill>
                  <a:schemeClr val="dk1"/>
                </a:solidFill>
                <a:latin typeface="Didact Gothic"/>
                <a:ea typeface="Didact Gothic"/>
                <a:cs typeface="Didact Gothic"/>
                <a:sym typeface="Didact Gothic"/>
              </a:rPr>
              <a:t>scipy</a:t>
            </a:r>
            <a:r>
              <a:rPr lang="it-IT" sz="1150" dirty="0">
                <a:solidFill>
                  <a:schemeClr val="dk1"/>
                </a:solidFill>
                <a:latin typeface="Didact Gothic"/>
                <a:ea typeface="Didact Gothic"/>
                <a:cs typeface="Didact Gothic"/>
                <a:sym typeface="Didact Gothic"/>
              </a:rPr>
              <a:t>. In particolare, è stato creato uno script che genera array quadrati </a:t>
            </a:r>
            <a:r>
              <a:rPr lang="it-IT" sz="1150" dirty="0" err="1">
                <a:solidFill>
                  <a:schemeClr val="dk1"/>
                </a:solidFill>
                <a:latin typeface="Didact Gothic"/>
                <a:ea typeface="Didact Gothic"/>
                <a:cs typeface="Didact Gothic"/>
                <a:sym typeface="Didact Gothic"/>
              </a:rPr>
              <a:t>NxN</a:t>
            </a:r>
            <a:r>
              <a:rPr lang="it-IT" sz="1150" dirty="0">
                <a:solidFill>
                  <a:schemeClr val="dk1"/>
                </a:solidFill>
                <a:latin typeface="Didact Gothic"/>
                <a:ea typeface="Didact Gothic"/>
                <a:cs typeface="Didact Gothic"/>
                <a:sym typeface="Didact Gothic"/>
              </a:rPr>
              <a:t> di dimensione crescente, popolati da interi generati randomicamente nell’intervallo [0, 255], i quali vengono dati in input alle due rispettive funzioni per studiare le variazioni dei tempi di esecuzione al variare nella dimensione N.</a:t>
            </a:r>
            <a:endParaRPr lang="en-US" sz="1150" dirty="0">
              <a:solidFill>
                <a:schemeClr val="dk1"/>
              </a:solidFill>
              <a:latin typeface="Didact Gothic"/>
              <a:ea typeface="Didact Gothic"/>
              <a:cs typeface="Didact Gothic"/>
              <a:sym typeface="Didact Gothic"/>
            </a:endParaRPr>
          </a:p>
          <a:p>
            <a:pPr algn="just"/>
            <a:endParaRPr lang="en-US"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Nel caso specifico corrente, per osservare le curve di crescita sono stati generati circa 50 input, a partire da una dimensione 10x10 con una crescita costante di un fattore 10.</a:t>
            </a: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Nella slides successiva viene riportato il grafico relativo ai tempi appena descritti: quest’ultimo rappresenterà in ordinata la dimensione N delle matrici quadrate, e in ascissa, in scala logaritmica, il tempo di esecuzione espresso in millisecondi.</a:t>
            </a:r>
          </a:p>
        </p:txBody>
      </p:sp>
    </p:spTree>
    <p:extLst>
      <p:ext uri="{BB962C8B-B14F-4D97-AF65-F5344CB8AC3E}">
        <p14:creationId xmlns:p14="http://schemas.microsoft.com/office/powerpoint/2010/main" val="30691505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 name="Google Shape;234;p37">
            <a:extLst>
              <a:ext uri="{FF2B5EF4-FFF2-40B4-BE49-F238E27FC236}">
                <a16:creationId xmlns:a16="http://schemas.microsoft.com/office/drawing/2014/main" id="{73C64EA5-47D4-485E-BEB8-9C2BA7C94401}"/>
              </a:ext>
            </a:extLst>
          </p:cNvPr>
          <p:cNvSpPr txBox="1">
            <a:spLocks/>
          </p:cNvSpPr>
          <p:nvPr/>
        </p:nvSpPr>
        <p:spPr>
          <a:xfrm>
            <a:off x="457871" y="159706"/>
            <a:ext cx="959450" cy="37338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150" b="1" dirty="0">
                <a:solidFill>
                  <a:schemeClr val="dk1"/>
                </a:solidFill>
                <a:latin typeface="Didact Gothic"/>
                <a:ea typeface="Didact Gothic"/>
                <a:cs typeface="Didact Gothic"/>
                <a:sym typeface="Didact Gothic"/>
              </a:rPr>
              <a:t>GRAFICO</a:t>
            </a:r>
          </a:p>
        </p:txBody>
      </p:sp>
      <p:pic>
        <p:nvPicPr>
          <p:cNvPr id="3" name="Immagine 2" descr="Immagine che contiene testo, pesca, sport&#10;&#10;Descrizione generata automaticamente">
            <a:extLst>
              <a:ext uri="{FF2B5EF4-FFF2-40B4-BE49-F238E27FC236}">
                <a16:creationId xmlns:a16="http://schemas.microsoft.com/office/drawing/2014/main" id="{DEA08F03-DA1C-475F-B727-4CD6624A97F3}"/>
              </a:ext>
            </a:extLst>
          </p:cNvPr>
          <p:cNvPicPr>
            <a:picLocks noChangeAspect="1"/>
          </p:cNvPicPr>
          <p:nvPr/>
        </p:nvPicPr>
        <p:blipFill>
          <a:blip r:embed="rId3"/>
          <a:stretch>
            <a:fillRect/>
          </a:stretch>
        </p:blipFill>
        <p:spPr>
          <a:xfrm>
            <a:off x="849443" y="566421"/>
            <a:ext cx="7030386" cy="4392295"/>
          </a:xfrm>
          <a:prstGeom prst="rect">
            <a:avLst/>
          </a:prstGeom>
        </p:spPr>
      </p:pic>
    </p:spTree>
    <p:extLst>
      <p:ext uri="{BB962C8B-B14F-4D97-AF65-F5344CB8AC3E}">
        <p14:creationId xmlns:p14="http://schemas.microsoft.com/office/powerpoint/2010/main" val="2436119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9" name="Google Shape;234;p37">
                <a:extLst>
                  <a:ext uri="{FF2B5EF4-FFF2-40B4-BE49-F238E27FC236}">
                    <a16:creationId xmlns:a16="http://schemas.microsoft.com/office/drawing/2014/main" id="{2F103D14-F11D-4F0F-BEB1-856E40D9FB24}"/>
                  </a:ext>
                </a:extLst>
              </p:cNvPr>
              <p:cNvSpPr txBox="1">
                <a:spLocks/>
              </p:cNvSpPr>
              <p:nvPr/>
            </p:nvSpPr>
            <p:spPr>
              <a:xfrm>
                <a:off x="1231038" y="824706"/>
                <a:ext cx="6681923" cy="151375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b="1" dirty="0">
                    <a:solidFill>
                      <a:schemeClr val="dk1"/>
                    </a:solidFill>
                    <a:latin typeface="Didact Gothic"/>
                    <a:ea typeface="Didact Gothic"/>
                    <a:cs typeface="Didact Gothic"/>
                    <a:sym typeface="Didact Gothic"/>
                  </a:rPr>
                  <a:t>CONSIDERAZIONI</a:t>
                </a: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I risultati ottenuti risultano essere quelli attesi; la libreria </a:t>
                </a:r>
                <a:r>
                  <a:rPr lang="it-IT" sz="1150" dirty="0" err="1">
                    <a:solidFill>
                      <a:schemeClr val="dk1"/>
                    </a:solidFill>
                    <a:latin typeface="Didact Gothic"/>
                    <a:ea typeface="Didact Gothic"/>
                    <a:cs typeface="Didact Gothic"/>
                    <a:sym typeface="Didact Gothic"/>
                  </a:rPr>
                  <a:t>scipy</a:t>
                </a:r>
                <a:r>
                  <a:rPr lang="it-IT" sz="1150" dirty="0">
                    <a:solidFill>
                      <a:schemeClr val="dk1"/>
                    </a:solidFill>
                    <a:latin typeface="Didact Gothic"/>
                    <a:ea typeface="Didact Gothic"/>
                    <a:cs typeface="Didact Gothic"/>
                    <a:sym typeface="Didact Gothic"/>
                  </a:rPr>
                  <a:t>, utilizzando le </a:t>
                </a:r>
                <a:r>
                  <a:rPr lang="it-IT" sz="1150" b="1" dirty="0">
                    <a:solidFill>
                      <a:schemeClr val="dk1"/>
                    </a:solidFill>
                    <a:latin typeface="Didact Gothic"/>
                    <a:ea typeface="Didact Gothic"/>
                    <a:cs typeface="Didact Gothic"/>
                    <a:sym typeface="Didact Gothic"/>
                  </a:rPr>
                  <a:t>trasformate di Fourier </a:t>
                </a:r>
                <a:r>
                  <a:rPr lang="it-IT" sz="1150" dirty="0">
                    <a:solidFill>
                      <a:schemeClr val="dk1"/>
                    </a:solidFill>
                    <a:latin typeface="Didact Gothic"/>
                    <a:ea typeface="Didact Gothic"/>
                    <a:cs typeface="Didact Gothic"/>
                    <a:sym typeface="Didact Gothic"/>
                  </a:rPr>
                  <a:t>è in grado di computare il calcolo della DCT2 in tempi decisamente minori rispetto all’algoritmo da noi implementato, ottenendo una curva di crescita proporzionale a </a:t>
                </a:r>
                <a14:m>
                  <m:oMath xmlns:m="http://schemas.openxmlformats.org/officeDocument/2006/math">
                    <m:sSup>
                      <m:sSupPr>
                        <m:ctrlPr>
                          <a:rPr lang="it-IT" sz="1150" b="0" i="1" smtClean="0">
                            <a:solidFill>
                              <a:schemeClr val="dk1"/>
                            </a:solidFill>
                            <a:latin typeface="Cambria Math" panose="02040503050406030204" pitchFamily="18" charset="0"/>
                            <a:ea typeface="Didact Gothic"/>
                            <a:cs typeface="Didact Gothic"/>
                            <a:sym typeface="Didact Gothic"/>
                          </a:rPr>
                        </m:ctrlPr>
                      </m:sSupPr>
                      <m:e>
                        <m:r>
                          <a:rPr lang="it-IT" sz="1150" b="0" i="1" smtClean="0">
                            <a:solidFill>
                              <a:schemeClr val="dk1"/>
                            </a:solidFill>
                            <a:latin typeface="Cambria Math" panose="02040503050406030204" pitchFamily="18" charset="0"/>
                            <a:ea typeface="Didact Gothic"/>
                            <a:cs typeface="Didact Gothic"/>
                            <a:sym typeface="Didact Gothic"/>
                          </a:rPr>
                          <m:t>𝑁</m:t>
                        </m:r>
                      </m:e>
                      <m:sup>
                        <m:r>
                          <a:rPr lang="it-IT" sz="1150" b="0" i="1" smtClean="0">
                            <a:solidFill>
                              <a:schemeClr val="dk1"/>
                            </a:solidFill>
                            <a:latin typeface="Cambria Math" panose="02040503050406030204" pitchFamily="18" charset="0"/>
                            <a:ea typeface="Didact Gothic"/>
                            <a:cs typeface="Didact Gothic"/>
                            <a:sym typeface="Didact Gothic"/>
                          </a:rPr>
                          <m:t>2</m:t>
                        </m:r>
                      </m:sup>
                    </m:sSup>
                    <m:func>
                      <m:funcPr>
                        <m:ctrlPr>
                          <a:rPr lang="it-IT" sz="1150" b="0" i="1" smtClean="0">
                            <a:solidFill>
                              <a:schemeClr val="dk1"/>
                            </a:solidFill>
                            <a:latin typeface="Cambria Math" panose="02040503050406030204" pitchFamily="18" charset="0"/>
                            <a:ea typeface="Didact Gothic"/>
                            <a:cs typeface="Didact Gothic"/>
                            <a:sym typeface="Didact Gothic"/>
                          </a:rPr>
                        </m:ctrlPr>
                      </m:funcPr>
                      <m:fName>
                        <m:r>
                          <m:rPr>
                            <m:sty m:val="p"/>
                          </m:rPr>
                          <a:rPr lang="it-IT" sz="1150" b="0" i="0" smtClean="0">
                            <a:solidFill>
                              <a:schemeClr val="dk1"/>
                            </a:solidFill>
                            <a:latin typeface="Cambria Math" panose="02040503050406030204" pitchFamily="18" charset="0"/>
                            <a:ea typeface="Didact Gothic"/>
                            <a:cs typeface="Didact Gothic"/>
                            <a:sym typeface="Didact Gothic"/>
                          </a:rPr>
                          <m:t>log</m:t>
                        </m:r>
                      </m:fName>
                      <m:e>
                        <m:r>
                          <a:rPr lang="it-IT" sz="1150" b="0" i="1" smtClean="0">
                            <a:solidFill>
                              <a:schemeClr val="dk1"/>
                            </a:solidFill>
                            <a:latin typeface="Cambria Math" panose="02040503050406030204" pitchFamily="18" charset="0"/>
                            <a:ea typeface="Didact Gothic"/>
                            <a:cs typeface="Didact Gothic"/>
                            <a:sym typeface="Didact Gothic"/>
                          </a:rPr>
                          <m:t>𝑁</m:t>
                        </m:r>
                      </m:e>
                    </m:func>
                  </m:oMath>
                </a14:m>
                <a:r>
                  <a:rPr lang="it-IT" sz="1150" dirty="0">
                    <a:solidFill>
                      <a:schemeClr val="dk1"/>
                    </a:solidFill>
                    <a:latin typeface="Didact Gothic"/>
                    <a:ea typeface="Didact Gothic"/>
                    <a:cs typeface="Didact Gothic"/>
                    <a:sym typeface="Didact Gothic"/>
                  </a:rPr>
                  <a:t>.</a:t>
                </a: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Per quanto riguarda l’algoritmo </a:t>
                </a:r>
                <a:r>
                  <a:rPr lang="it-IT" sz="1150" b="1" dirty="0">
                    <a:solidFill>
                      <a:schemeClr val="dk1"/>
                    </a:solidFill>
                    <a:latin typeface="Didact Gothic"/>
                    <a:ea typeface="Didact Gothic"/>
                    <a:cs typeface="Didact Gothic"/>
                    <a:sym typeface="Didact Gothic"/>
                  </a:rPr>
                  <a:t>mydct.dct2</a:t>
                </a:r>
                <a:r>
                  <a:rPr lang="it-IT" sz="1150" dirty="0">
                    <a:solidFill>
                      <a:schemeClr val="dk1"/>
                    </a:solidFill>
                    <a:latin typeface="Didact Gothic"/>
                    <a:ea typeface="Didact Gothic"/>
                    <a:cs typeface="Didact Gothic"/>
                    <a:sym typeface="Didact Gothic"/>
                  </a:rPr>
                  <a:t>, essendo composto da 4 loop innestati si presenta con un costo computazionale di </a:t>
                </a:r>
                <a14:m>
                  <m:oMath xmlns:m="http://schemas.openxmlformats.org/officeDocument/2006/math">
                    <m:r>
                      <a:rPr lang="it-IT" sz="1150" b="0" i="1" smtClean="0">
                        <a:solidFill>
                          <a:schemeClr val="dk1"/>
                        </a:solidFill>
                        <a:latin typeface="Cambria Math" panose="02040503050406030204" pitchFamily="18" charset="0"/>
                        <a:ea typeface="Didact Gothic"/>
                        <a:cs typeface="Didact Gothic"/>
                        <a:sym typeface="Didact Gothic"/>
                      </a:rPr>
                      <m:t>𝑂</m:t>
                    </m:r>
                    <m:r>
                      <a:rPr lang="it-IT" sz="1150" b="0" i="1" smtClean="0">
                        <a:solidFill>
                          <a:schemeClr val="dk1"/>
                        </a:solidFill>
                        <a:latin typeface="Cambria Math" panose="02040503050406030204" pitchFamily="18" charset="0"/>
                        <a:ea typeface="Didact Gothic"/>
                        <a:cs typeface="Didact Gothic"/>
                        <a:sym typeface="Didact Gothic"/>
                      </a:rPr>
                      <m:t>(</m:t>
                    </m:r>
                    <m:sSup>
                      <m:sSupPr>
                        <m:ctrlPr>
                          <a:rPr lang="it-IT" sz="1150" b="0" i="1" smtClean="0">
                            <a:solidFill>
                              <a:schemeClr val="dk1"/>
                            </a:solidFill>
                            <a:latin typeface="Cambria Math" panose="02040503050406030204" pitchFamily="18" charset="0"/>
                            <a:ea typeface="Didact Gothic"/>
                            <a:cs typeface="Didact Gothic"/>
                            <a:sym typeface="Didact Gothic"/>
                          </a:rPr>
                        </m:ctrlPr>
                      </m:sSupPr>
                      <m:e>
                        <m:r>
                          <a:rPr lang="it-IT" sz="1150" b="0" i="1" smtClean="0">
                            <a:solidFill>
                              <a:schemeClr val="dk1"/>
                            </a:solidFill>
                            <a:latin typeface="Cambria Math" panose="02040503050406030204" pitchFamily="18" charset="0"/>
                            <a:ea typeface="Didact Gothic"/>
                            <a:cs typeface="Didact Gothic"/>
                            <a:sym typeface="Didact Gothic"/>
                          </a:rPr>
                          <m:t>𝑁</m:t>
                        </m:r>
                      </m:e>
                      <m:sup>
                        <m:r>
                          <a:rPr lang="it-IT" sz="1150" b="0" i="1" smtClean="0">
                            <a:solidFill>
                              <a:schemeClr val="dk1"/>
                            </a:solidFill>
                            <a:latin typeface="Cambria Math" panose="02040503050406030204" pitchFamily="18" charset="0"/>
                            <a:ea typeface="Didact Gothic"/>
                            <a:cs typeface="Didact Gothic"/>
                            <a:sym typeface="Didact Gothic"/>
                          </a:rPr>
                          <m:t>4</m:t>
                        </m:r>
                      </m:sup>
                    </m:sSup>
                    <m:r>
                      <a:rPr lang="it-IT" sz="1150" b="0" i="1" smtClean="0">
                        <a:solidFill>
                          <a:schemeClr val="dk1"/>
                        </a:solidFill>
                        <a:latin typeface="Cambria Math" panose="02040503050406030204" pitchFamily="18" charset="0"/>
                        <a:ea typeface="Didact Gothic"/>
                        <a:cs typeface="Didact Gothic"/>
                        <a:sym typeface="Didact Gothic"/>
                      </a:rPr>
                      <m:t>)</m:t>
                    </m:r>
                  </m:oMath>
                </a14:m>
                <a:r>
                  <a:rPr lang="it-IT" sz="1150" dirty="0">
                    <a:solidFill>
                      <a:schemeClr val="dk1"/>
                    </a:solidFill>
                    <a:latin typeface="Didact Gothic"/>
                    <a:ea typeface="Didact Gothic"/>
                    <a:cs typeface="Didact Gothic"/>
                    <a:sym typeface="Didact Gothic"/>
                  </a:rPr>
                  <a:t>.</a:t>
                </a:r>
              </a:p>
            </p:txBody>
          </p:sp>
        </mc:Choice>
        <mc:Fallback xmlns="">
          <p:sp>
            <p:nvSpPr>
              <p:cNvPr id="29" name="Google Shape;234;p37">
                <a:extLst>
                  <a:ext uri="{FF2B5EF4-FFF2-40B4-BE49-F238E27FC236}">
                    <a16:creationId xmlns:a16="http://schemas.microsoft.com/office/drawing/2014/main" id="{2F103D14-F11D-4F0F-BEB1-856E40D9FB24}"/>
                  </a:ext>
                </a:extLst>
              </p:cNvPr>
              <p:cNvSpPr txBox="1">
                <a:spLocks noRot="1" noChangeAspect="1" noMove="1" noResize="1" noEditPoints="1" noAdjustHandles="1" noChangeArrowheads="1" noChangeShapeType="1" noTextEdit="1"/>
              </p:cNvSpPr>
              <p:nvPr/>
            </p:nvSpPr>
            <p:spPr>
              <a:xfrm>
                <a:off x="1231038" y="824706"/>
                <a:ext cx="6681923" cy="1513759"/>
              </a:xfrm>
              <a:prstGeom prst="rect">
                <a:avLst/>
              </a:prstGeom>
              <a:blipFill>
                <a:blip r:embed="rId3"/>
                <a:stretch>
                  <a:fillRect b="-4418"/>
                </a:stretch>
              </a:blipFill>
            </p:spPr>
            <p:txBody>
              <a:bodyPr/>
              <a:lstStyle/>
              <a:p>
                <a:r>
                  <a:rPr lang="it-IT">
                    <a:noFill/>
                  </a:rPr>
                  <a:t> </a:t>
                </a:r>
              </a:p>
            </p:txBody>
          </p:sp>
        </mc:Fallback>
      </mc:AlternateContent>
      <p:sp>
        <p:nvSpPr>
          <p:cNvPr id="3" name="Google Shape;234;p37">
            <a:extLst>
              <a:ext uri="{FF2B5EF4-FFF2-40B4-BE49-F238E27FC236}">
                <a16:creationId xmlns:a16="http://schemas.microsoft.com/office/drawing/2014/main" id="{4D1244B9-E893-425B-A3EA-84A711ABED9A}"/>
              </a:ext>
            </a:extLst>
          </p:cNvPr>
          <p:cNvSpPr txBox="1">
            <a:spLocks/>
          </p:cNvSpPr>
          <p:nvPr/>
        </p:nvSpPr>
        <p:spPr>
          <a:xfrm>
            <a:off x="1231038" y="4469814"/>
            <a:ext cx="6681923" cy="3570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000" i="1" dirty="0">
                <a:solidFill>
                  <a:schemeClr val="dk1"/>
                </a:solidFill>
                <a:latin typeface="Didact Gothic"/>
                <a:ea typeface="Didact Gothic"/>
                <a:cs typeface="Didact Gothic"/>
                <a:sym typeface="Didact Gothic"/>
              </a:rPr>
              <a:t>Nota: i benchmark in questione sono stati effettuati su una macchina virtuale </a:t>
            </a:r>
            <a:r>
              <a:rPr lang="it-IT" sz="1000" i="1" dirty="0" err="1">
                <a:solidFill>
                  <a:schemeClr val="dk1"/>
                </a:solidFill>
                <a:latin typeface="Didact Gothic"/>
                <a:ea typeface="Didact Gothic"/>
                <a:cs typeface="Didact Gothic"/>
                <a:sym typeface="Didact Gothic"/>
              </a:rPr>
              <a:t>Debian</a:t>
            </a:r>
            <a:r>
              <a:rPr lang="it-IT" sz="1000" i="1" dirty="0">
                <a:solidFill>
                  <a:schemeClr val="dk1"/>
                </a:solidFill>
                <a:latin typeface="Didact Gothic"/>
                <a:ea typeface="Didact Gothic"/>
                <a:cs typeface="Didact Gothic"/>
                <a:sym typeface="Didact Gothic"/>
              </a:rPr>
              <a:t> 10 a cui sono stati dedicati 56GB di RAM e 2x Intel Xeon E5620.</a:t>
            </a:r>
          </a:p>
        </p:txBody>
      </p:sp>
    </p:spTree>
    <p:extLst>
      <p:ext uri="{BB962C8B-B14F-4D97-AF65-F5344CB8AC3E}">
        <p14:creationId xmlns:p14="http://schemas.microsoft.com/office/powerpoint/2010/main" val="7085131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9" name="Google Shape;259;p39"/>
          <p:cNvSpPr/>
          <p:nvPr/>
        </p:nvSpPr>
        <p:spPr>
          <a:xfrm>
            <a:off x="-6534075" y="-3736925"/>
            <a:ext cx="13101900" cy="9029700"/>
          </a:xfrm>
          <a:prstGeom prst="triangle">
            <a:avLst>
              <a:gd name="adj" fmla="val 50000"/>
            </a:avLst>
          </a:prstGeom>
          <a:solidFill>
            <a:schemeClr val="lt1">
              <a:alpha val="32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39"/>
          <p:cNvSpPr txBox="1">
            <a:spLocks noGrp="1"/>
          </p:cNvSpPr>
          <p:nvPr>
            <p:ph type="title"/>
          </p:nvPr>
        </p:nvSpPr>
        <p:spPr>
          <a:xfrm>
            <a:off x="4784875" y="2098184"/>
            <a:ext cx="34236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Parte 2</a:t>
            </a:r>
            <a:endParaRPr dirty="0"/>
          </a:p>
        </p:txBody>
      </p:sp>
      <p:sp>
        <p:nvSpPr>
          <p:cNvPr id="261" name="Google Shape;261;p39"/>
          <p:cNvSpPr txBox="1">
            <a:spLocks noGrp="1"/>
          </p:cNvSpPr>
          <p:nvPr>
            <p:ph type="title" idx="2"/>
          </p:nvPr>
        </p:nvSpPr>
        <p:spPr>
          <a:xfrm>
            <a:off x="5151175" y="1032009"/>
            <a:ext cx="30573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262" name="Google Shape;262;p39"/>
          <p:cNvSpPr txBox="1">
            <a:spLocks noGrp="1"/>
          </p:cNvSpPr>
          <p:nvPr>
            <p:ph type="subTitle" idx="1"/>
          </p:nvPr>
        </p:nvSpPr>
        <p:spPr>
          <a:xfrm>
            <a:off x="6127050" y="3320300"/>
            <a:ext cx="2081400" cy="524400"/>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it-IT" sz="1400" dirty="0"/>
              <a:t>Software per la compressione e il confronto di immagini bitmap in toni di grigio</a:t>
            </a:r>
          </a:p>
        </p:txBody>
      </p:sp>
      <p:cxnSp>
        <p:nvCxnSpPr>
          <p:cNvPr id="263" name="Google Shape;263;p39"/>
          <p:cNvCxnSpPr/>
          <p:nvPr/>
        </p:nvCxnSpPr>
        <p:spPr>
          <a:xfrm>
            <a:off x="7425248" y="3219806"/>
            <a:ext cx="647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910290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21" name="Google Shape;234;p37">
            <a:extLst>
              <a:ext uri="{FF2B5EF4-FFF2-40B4-BE49-F238E27FC236}">
                <a16:creationId xmlns:a16="http://schemas.microsoft.com/office/drawing/2014/main" id="{E30293CA-3C44-4226-B24F-D1973A14E180}"/>
              </a:ext>
            </a:extLst>
          </p:cNvPr>
          <p:cNvSpPr txBox="1">
            <a:spLocks/>
          </p:cNvSpPr>
          <p:nvPr/>
        </p:nvSpPr>
        <p:spPr>
          <a:xfrm>
            <a:off x="521934" y="484181"/>
            <a:ext cx="6727225" cy="34528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1150" b="1" dirty="0">
                <a:solidFill>
                  <a:schemeClr val="dk1"/>
                </a:solidFill>
                <a:latin typeface="Didact Gothic"/>
                <a:ea typeface="Didact Gothic"/>
                <a:cs typeface="Didact Gothic"/>
                <a:sym typeface="Didact Gothic"/>
              </a:rPr>
              <a:t>IMPLEMENTAZIONE DI UN SOFTWARE PER LA COMPRESSIONE DI IMMAGINI</a:t>
            </a: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Come anticipato nella sezione introduttiva questa seconda ed ultima parte del progetto prevede lo sviluppo di un software in grado di fornire un’ interfaccia grafica che permetta all’utente di selezionare un’immagine di tipo bitmap in toni di grigio, selezionare la dimensione della finestra su cui verrà effettuata la compressione (</a:t>
            </a:r>
            <a:r>
              <a:rPr lang="it-IT" sz="1150" i="1" dirty="0">
                <a:solidFill>
                  <a:schemeClr val="dk1"/>
                </a:solidFill>
                <a:latin typeface="Didact Gothic"/>
                <a:ea typeface="Didact Gothic"/>
                <a:cs typeface="Didact Gothic"/>
                <a:sym typeface="Didact Gothic"/>
              </a:rPr>
              <a:t>F </a:t>
            </a:r>
            <a:r>
              <a:rPr lang="it-IT" sz="1150" dirty="0">
                <a:solidFill>
                  <a:schemeClr val="dk1"/>
                </a:solidFill>
                <a:latin typeface="Didact Gothic"/>
                <a:ea typeface="Didact Gothic"/>
                <a:cs typeface="Didact Gothic"/>
                <a:sym typeface="Didact Gothic"/>
              </a:rPr>
              <a:t>), ed un intero </a:t>
            </a:r>
            <a:r>
              <a:rPr lang="it-IT" sz="1150" i="1" dirty="0">
                <a:solidFill>
                  <a:schemeClr val="dk1"/>
                </a:solidFill>
                <a:latin typeface="Didact Gothic"/>
                <a:ea typeface="Didact Gothic"/>
                <a:cs typeface="Didact Gothic"/>
                <a:sym typeface="Didact Gothic"/>
              </a:rPr>
              <a:t>d</a:t>
            </a:r>
            <a:r>
              <a:rPr lang="it-IT" sz="1150" dirty="0">
                <a:solidFill>
                  <a:schemeClr val="dk1"/>
                </a:solidFill>
                <a:latin typeface="Didact Gothic"/>
                <a:ea typeface="Didact Gothic"/>
                <a:cs typeface="Didact Gothic"/>
                <a:sym typeface="Didact Gothic"/>
              </a:rPr>
              <a:t> compreso tra 0 e ( </a:t>
            </a:r>
            <a:r>
              <a:rPr lang="it-IT" sz="1150" i="1" dirty="0">
                <a:solidFill>
                  <a:schemeClr val="dk1"/>
                </a:solidFill>
                <a:latin typeface="Didact Gothic"/>
                <a:ea typeface="Didact Gothic"/>
                <a:cs typeface="Didact Gothic"/>
                <a:sym typeface="Didact Gothic"/>
              </a:rPr>
              <a:t>2F-2 </a:t>
            </a:r>
            <a:r>
              <a:rPr lang="it-IT" sz="1150" dirty="0">
                <a:solidFill>
                  <a:schemeClr val="dk1"/>
                </a:solidFill>
                <a:latin typeface="Didact Gothic"/>
                <a:ea typeface="Didact Gothic"/>
                <a:cs typeface="Didact Gothic"/>
                <a:sym typeface="Didact Gothic"/>
              </a:rPr>
              <a:t>) il quale rappresenterà il taglio delle frequenze. </a:t>
            </a: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Il software dovrà eseguire la compressione dell’immagine suddividendo quest’ultima in blocchi quadrati di dimensione </a:t>
            </a:r>
            <a:r>
              <a:rPr lang="it-IT" sz="1150" i="1" dirty="0" err="1">
                <a:solidFill>
                  <a:schemeClr val="dk1"/>
                </a:solidFill>
                <a:latin typeface="Didact Gothic"/>
                <a:ea typeface="Didact Gothic"/>
                <a:cs typeface="Didact Gothic"/>
                <a:sym typeface="Didact Gothic"/>
              </a:rPr>
              <a:t>FxF</a:t>
            </a:r>
            <a:r>
              <a:rPr lang="it-IT" sz="1150" dirty="0">
                <a:solidFill>
                  <a:schemeClr val="dk1"/>
                </a:solidFill>
                <a:latin typeface="Didact Gothic"/>
                <a:ea typeface="Didact Gothic"/>
                <a:cs typeface="Didact Gothic"/>
                <a:sym typeface="Didact Gothic"/>
              </a:rPr>
              <a:t>, eseguendo la dct2 (della libreria dapprima descritta) su di essi, eliminando le frequenze al di sotto dell’ anti diagonale individuata dal parametro d; una volta fatto ciò l’algoritmo dovrà invocare la idct2 sui blocchi ottenuti come prima specificato, ricomporre l’immagine e mostrare a schermo l’immagine originale e quella compressa affiancate.</a:t>
            </a: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Il software in questione è stato realizzato in linguaggio </a:t>
            </a:r>
            <a:r>
              <a:rPr lang="it-IT" sz="1150" b="1" dirty="0">
                <a:solidFill>
                  <a:schemeClr val="dk1"/>
                </a:solidFill>
                <a:latin typeface="Didact Gothic"/>
                <a:ea typeface="Didact Gothic"/>
                <a:cs typeface="Didact Gothic"/>
                <a:sym typeface="Didact Gothic"/>
              </a:rPr>
              <a:t>Python</a:t>
            </a:r>
            <a:r>
              <a:rPr lang="it-IT" sz="1150" dirty="0">
                <a:solidFill>
                  <a:schemeClr val="dk1"/>
                </a:solidFill>
                <a:latin typeface="Didact Gothic"/>
                <a:ea typeface="Didact Gothic"/>
                <a:cs typeface="Didact Gothic"/>
                <a:sym typeface="Didact Gothic"/>
              </a:rPr>
              <a:t>, facendo uso delle librerie adoperate per la prima parte del progetto. In aggiunta a queste ultime, abbiamo usufruito dei toolkit grafici offerti dalla libreria </a:t>
            </a:r>
            <a:r>
              <a:rPr lang="it-IT" sz="1150" b="1" dirty="0" err="1">
                <a:solidFill>
                  <a:schemeClr val="dk1"/>
                </a:solidFill>
                <a:latin typeface="Didact Gothic"/>
                <a:ea typeface="Didact Gothic"/>
                <a:cs typeface="Didact Gothic"/>
                <a:sym typeface="Didact Gothic"/>
              </a:rPr>
              <a:t>Tkinter</a:t>
            </a:r>
            <a:r>
              <a:rPr lang="it-IT" sz="1150" dirty="0">
                <a:solidFill>
                  <a:schemeClr val="dk1"/>
                </a:solidFill>
                <a:latin typeface="Didact Gothic"/>
                <a:ea typeface="Didact Gothic"/>
                <a:cs typeface="Didact Gothic"/>
                <a:sym typeface="Didact Gothic"/>
              </a:rPr>
              <a:t> per la realizzazione dell’interfaccia grafica.</a:t>
            </a:r>
          </a:p>
          <a:p>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p:txBody>
      </p:sp>
    </p:spTree>
    <p:extLst>
      <p:ext uri="{BB962C8B-B14F-4D97-AF65-F5344CB8AC3E}">
        <p14:creationId xmlns:p14="http://schemas.microsoft.com/office/powerpoint/2010/main" val="38744226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6" name="Google Shape;234;p37">
            <a:extLst>
              <a:ext uri="{FF2B5EF4-FFF2-40B4-BE49-F238E27FC236}">
                <a16:creationId xmlns:a16="http://schemas.microsoft.com/office/drawing/2014/main" id="{A82F4853-8C35-489A-9EF8-EA06907F7654}"/>
              </a:ext>
            </a:extLst>
          </p:cNvPr>
          <p:cNvSpPr txBox="1">
            <a:spLocks/>
          </p:cNvSpPr>
          <p:nvPr/>
        </p:nvSpPr>
        <p:spPr>
          <a:xfrm>
            <a:off x="1487134" y="443541"/>
            <a:ext cx="5030505" cy="90773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1150" b="1" dirty="0">
                <a:solidFill>
                  <a:schemeClr val="dk1"/>
                </a:solidFill>
                <a:latin typeface="Didact Gothic"/>
                <a:ea typeface="Didact Gothic"/>
                <a:cs typeface="Didact Gothic"/>
                <a:sym typeface="Didact Gothic"/>
              </a:rPr>
              <a:t>RISULTATO</a:t>
            </a:r>
          </a:p>
          <a:p>
            <a:pPr algn="just"/>
            <a:r>
              <a:rPr lang="it-IT" sz="1150" dirty="0">
                <a:solidFill>
                  <a:schemeClr val="dk1"/>
                </a:solidFill>
                <a:latin typeface="Didact Gothic"/>
                <a:ea typeface="Didact Gothic"/>
                <a:cs typeface="Didact Gothic"/>
                <a:sym typeface="Didact Gothic"/>
              </a:rPr>
              <a:t>L’interfaccia del software si presenta come di fianco mostrato. Come da specifica esso permette di scegliere un’immagine e specificare gli opportuni parametri di compressione.</a:t>
            </a:r>
          </a:p>
          <a:p>
            <a:endParaRPr lang="en-US" sz="1150" dirty="0">
              <a:solidFill>
                <a:schemeClr val="dk1"/>
              </a:solidFill>
              <a:latin typeface="Didact Gothic"/>
              <a:ea typeface="Didact Gothic"/>
              <a:cs typeface="Didact Gothic"/>
              <a:sym typeface="Didact Gothic"/>
            </a:endParaRPr>
          </a:p>
        </p:txBody>
      </p:sp>
      <p:pic>
        <p:nvPicPr>
          <p:cNvPr id="3" name="Immagine 2">
            <a:extLst>
              <a:ext uri="{FF2B5EF4-FFF2-40B4-BE49-F238E27FC236}">
                <a16:creationId xmlns:a16="http://schemas.microsoft.com/office/drawing/2014/main" id="{85E62A4C-E81F-4DA5-9987-53F4B60E098D}"/>
              </a:ext>
            </a:extLst>
          </p:cNvPr>
          <p:cNvPicPr>
            <a:picLocks noChangeAspect="1"/>
          </p:cNvPicPr>
          <p:nvPr/>
        </p:nvPicPr>
        <p:blipFill rotWithShape="1">
          <a:blip r:embed="rId3"/>
          <a:srcRect l="541"/>
          <a:stretch/>
        </p:blipFill>
        <p:spPr>
          <a:xfrm>
            <a:off x="6709446" y="560161"/>
            <a:ext cx="1894840" cy="1582237"/>
          </a:xfrm>
          <a:prstGeom prst="rect">
            <a:avLst/>
          </a:prstGeom>
        </p:spPr>
      </p:pic>
      <p:pic>
        <p:nvPicPr>
          <p:cNvPr id="5" name="Immagine 4">
            <a:extLst>
              <a:ext uri="{FF2B5EF4-FFF2-40B4-BE49-F238E27FC236}">
                <a16:creationId xmlns:a16="http://schemas.microsoft.com/office/drawing/2014/main" id="{BF0F86E4-2992-4026-9423-57F51B9DF391}"/>
              </a:ext>
            </a:extLst>
          </p:cNvPr>
          <p:cNvPicPr>
            <a:picLocks noChangeAspect="1"/>
          </p:cNvPicPr>
          <p:nvPr/>
        </p:nvPicPr>
        <p:blipFill>
          <a:blip r:embed="rId4"/>
          <a:stretch>
            <a:fillRect/>
          </a:stretch>
        </p:blipFill>
        <p:spPr>
          <a:xfrm>
            <a:off x="684565" y="2407453"/>
            <a:ext cx="6024880" cy="2592987"/>
          </a:xfrm>
          <a:prstGeom prst="rect">
            <a:avLst/>
          </a:prstGeom>
        </p:spPr>
      </p:pic>
      <p:sp>
        <p:nvSpPr>
          <p:cNvPr id="11" name="Google Shape;234;p37">
            <a:extLst>
              <a:ext uri="{FF2B5EF4-FFF2-40B4-BE49-F238E27FC236}">
                <a16:creationId xmlns:a16="http://schemas.microsoft.com/office/drawing/2014/main" id="{A58902AB-80A8-48B1-9A0D-2ACF8B397D57}"/>
              </a:ext>
            </a:extLst>
          </p:cNvPr>
          <p:cNvSpPr txBox="1">
            <a:spLocks/>
          </p:cNvSpPr>
          <p:nvPr/>
        </p:nvSpPr>
        <p:spPr>
          <a:xfrm>
            <a:off x="1112520" y="1406265"/>
            <a:ext cx="5405119" cy="90773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dirty="0">
                <a:solidFill>
                  <a:schemeClr val="dk1"/>
                </a:solidFill>
                <a:latin typeface="Didact Gothic"/>
                <a:ea typeface="Didact Gothic"/>
                <a:cs typeface="Didact Gothic"/>
                <a:sym typeface="Didact Gothic"/>
              </a:rPr>
              <a:t>Il risultato dell’applicazione della compressione verrà mostrato in una finestra a parte la quale mostra le due immagini affiancate. Attraverso quest’ultima sarà possibile eseguire degli zoom su entrambe le immagini per effettuare eventuali confronti in particolari settori delle fotografie</a:t>
            </a:r>
          </a:p>
          <a:p>
            <a:endParaRPr lang="en-US" sz="1150" dirty="0">
              <a:solidFill>
                <a:schemeClr val="dk1"/>
              </a:solidFill>
              <a:latin typeface="Didact Gothic"/>
              <a:ea typeface="Didact Gothic"/>
              <a:cs typeface="Didact Gothic"/>
              <a:sym typeface="Didact Gothic"/>
            </a:endParaRPr>
          </a:p>
        </p:txBody>
      </p:sp>
    </p:spTree>
    <p:extLst>
      <p:ext uri="{BB962C8B-B14F-4D97-AF65-F5344CB8AC3E}">
        <p14:creationId xmlns:p14="http://schemas.microsoft.com/office/powerpoint/2010/main" val="14968339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 name="CasellaDiTesto 3">
            <a:extLst>
              <a:ext uri="{FF2B5EF4-FFF2-40B4-BE49-F238E27FC236}">
                <a16:creationId xmlns:a16="http://schemas.microsoft.com/office/drawing/2014/main" id="{8CB1DF67-FC73-4C96-8D77-23F7377716B9}"/>
              </a:ext>
            </a:extLst>
          </p:cNvPr>
          <p:cNvSpPr txBox="1"/>
          <p:nvPr/>
        </p:nvSpPr>
        <p:spPr>
          <a:xfrm>
            <a:off x="2667633" y="3320975"/>
            <a:ext cx="65" cy="430887"/>
          </a:xfrm>
          <a:prstGeom prst="rect">
            <a:avLst/>
          </a:prstGeom>
          <a:noFill/>
        </p:spPr>
        <p:txBody>
          <a:bodyPr wrap="none" lIns="0" tIns="0" rIns="0" bIns="0" rtlCol="0">
            <a:spAutoFit/>
          </a:bodyPr>
          <a:lstStyle/>
          <a:p>
            <a:endParaRPr lang="it-IT" b="0" dirty="0"/>
          </a:p>
          <a:p>
            <a:endParaRPr lang="it-IT" dirty="0"/>
          </a:p>
        </p:txBody>
      </p:sp>
      <p:sp>
        <p:nvSpPr>
          <p:cNvPr id="72" name="Google Shape;234;p37">
            <a:extLst>
              <a:ext uri="{FF2B5EF4-FFF2-40B4-BE49-F238E27FC236}">
                <a16:creationId xmlns:a16="http://schemas.microsoft.com/office/drawing/2014/main" id="{E0BDBCB0-717E-43F5-80D3-AEC961B60013}"/>
              </a:ext>
            </a:extLst>
          </p:cNvPr>
          <p:cNvSpPr txBox="1">
            <a:spLocks/>
          </p:cNvSpPr>
          <p:nvPr/>
        </p:nvSpPr>
        <p:spPr>
          <a:xfrm>
            <a:off x="795996" y="2211868"/>
            <a:ext cx="6681923" cy="125909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150" dirty="0">
              <a:solidFill>
                <a:schemeClr val="dk1"/>
              </a:solidFill>
              <a:latin typeface="Didact Gothic"/>
              <a:ea typeface="Didact Gothic"/>
              <a:cs typeface="Didact Gothic"/>
              <a:sym typeface="Didact Gothic"/>
            </a:endParaRPr>
          </a:p>
          <a:p>
            <a:pPr algn="just"/>
            <a:endParaRPr lang="en-US" sz="1150" dirty="0">
              <a:solidFill>
                <a:schemeClr val="dk1"/>
              </a:solidFill>
              <a:latin typeface="Didact Gothic"/>
              <a:ea typeface="Didact Gothic"/>
              <a:cs typeface="Didact Gothic"/>
              <a:sym typeface="Didact Gothic"/>
            </a:endParaRPr>
          </a:p>
          <a:p>
            <a:pPr algn="just"/>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p:txBody>
      </p:sp>
      <p:sp>
        <p:nvSpPr>
          <p:cNvPr id="8" name="Google Shape;234;p37">
            <a:extLst>
              <a:ext uri="{FF2B5EF4-FFF2-40B4-BE49-F238E27FC236}">
                <a16:creationId xmlns:a16="http://schemas.microsoft.com/office/drawing/2014/main" id="{C064DDBE-EEF7-4C09-A524-EE20A939F05B}"/>
              </a:ext>
            </a:extLst>
          </p:cNvPr>
          <p:cNvSpPr txBox="1">
            <a:spLocks/>
          </p:cNvSpPr>
          <p:nvPr/>
        </p:nvSpPr>
        <p:spPr>
          <a:xfrm>
            <a:off x="394934" y="220022"/>
            <a:ext cx="7001546" cy="38961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1150" dirty="0">
                <a:solidFill>
                  <a:schemeClr val="dk1"/>
                </a:solidFill>
                <a:latin typeface="Didact Gothic"/>
                <a:ea typeface="Didact Gothic"/>
                <a:cs typeface="Didact Gothic"/>
                <a:sym typeface="Didact Gothic"/>
              </a:rPr>
              <a:t>Il software è stato testato sul set di campioni forniti, ottenendo i risultati attesi:</a:t>
            </a:r>
          </a:p>
          <a:p>
            <a:endParaRPr lang="en-US" sz="1150" dirty="0">
              <a:solidFill>
                <a:schemeClr val="dk1"/>
              </a:solidFill>
              <a:latin typeface="Didact Gothic"/>
              <a:ea typeface="Didact Gothic"/>
              <a:cs typeface="Didact Gothic"/>
              <a:sym typeface="Didact Gothic"/>
            </a:endParaRPr>
          </a:p>
        </p:txBody>
      </p:sp>
      <p:pic>
        <p:nvPicPr>
          <p:cNvPr id="3" name="Immagine 2">
            <a:extLst>
              <a:ext uri="{FF2B5EF4-FFF2-40B4-BE49-F238E27FC236}">
                <a16:creationId xmlns:a16="http://schemas.microsoft.com/office/drawing/2014/main" id="{38CA378C-4E36-4F12-A51A-1757A149DD44}"/>
              </a:ext>
            </a:extLst>
          </p:cNvPr>
          <p:cNvPicPr>
            <a:picLocks noChangeAspect="1"/>
          </p:cNvPicPr>
          <p:nvPr/>
        </p:nvPicPr>
        <p:blipFill>
          <a:blip r:embed="rId3"/>
          <a:stretch>
            <a:fillRect/>
          </a:stretch>
        </p:blipFill>
        <p:spPr>
          <a:xfrm>
            <a:off x="2667633" y="1127760"/>
            <a:ext cx="5964797" cy="3860474"/>
          </a:xfrm>
          <a:prstGeom prst="rect">
            <a:avLst/>
          </a:prstGeom>
        </p:spPr>
      </p:pic>
      <p:sp>
        <p:nvSpPr>
          <p:cNvPr id="11" name="Google Shape;234;p37">
            <a:extLst>
              <a:ext uri="{FF2B5EF4-FFF2-40B4-BE49-F238E27FC236}">
                <a16:creationId xmlns:a16="http://schemas.microsoft.com/office/drawing/2014/main" id="{8B806B76-3999-4BCA-95AA-246BB63DF4FD}"/>
              </a:ext>
            </a:extLst>
          </p:cNvPr>
          <p:cNvSpPr txBox="1">
            <a:spLocks/>
          </p:cNvSpPr>
          <p:nvPr/>
        </p:nvSpPr>
        <p:spPr>
          <a:xfrm>
            <a:off x="394934" y="694455"/>
            <a:ext cx="5020346" cy="3896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1150" b="1" dirty="0">
                <a:solidFill>
                  <a:schemeClr val="dk1"/>
                </a:solidFill>
                <a:latin typeface="Didact Gothic"/>
                <a:ea typeface="Didact Gothic"/>
                <a:cs typeface="Didact Gothic"/>
                <a:sym typeface="Didact Gothic"/>
              </a:rPr>
              <a:t>Esempio 1: </a:t>
            </a:r>
            <a:r>
              <a:rPr lang="it-IT" sz="1150" dirty="0">
                <a:solidFill>
                  <a:schemeClr val="dk1"/>
                </a:solidFill>
                <a:latin typeface="Didact Gothic"/>
                <a:ea typeface="Didact Gothic"/>
                <a:cs typeface="Didact Gothic"/>
                <a:sym typeface="Didact Gothic"/>
              </a:rPr>
              <a:t>bridge.bmp f=12 d=3 </a:t>
            </a:r>
          </a:p>
          <a:p>
            <a:endParaRPr lang="en-US" sz="1150" dirty="0">
              <a:solidFill>
                <a:schemeClr val="dk1"/>
              </a:solidFill>
              <a:latin typeface="Didact Gothic"/>
              <a:ea typeface="Didact Gothic"/>
              <a:cs typeface="Didact Gothic"/>
              <a:sym typeface="Didact Gothic"/>
            </a:endParaRPr>
          </a:p>
        </p:txBody>
      </p:sp>
      <p:sp>
        <p:nvSpPr>
          <p:cNvPr id="12" name="Google Shape;234;p37">
            <a:extLst>
              <a:ext uri="{FF2B5EF4-FFF2-40B4-BE49-F238E27FC236}">
                <a16:creationId xmlns:a16="http://schemas.microsoft.com/office/drawing/2014/main" id="{4B1FB74C-DC52-49E5-8B47-76A5422FA6AE}"/>
              </a:ext>
            </a:extLst>
          </p:cNvPr>
          <p:cNvSpPr txBox="1">
            <a:spLocks/>
          </p:cNvSpPr>
          <p:nvPr/>
        </p:nvSpPr>
        <p:spPr>
          <a:xfrm>
            <a:off x="394934" y="1333188"/>
            <a:ext cx="2073946" cy="301644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dirty="0">
                <a:solidFill>
                  <a:schemeClr val="dk1"/>
                </a:solidFill>
                <a:latin typeface="Didact Gothic"/>
                <a:ea typeface="Didact Gothic"/>
                <a:cs typeface="Didact Gothic"/>
                <a:sym typeface="Didact Gothic"/>
              </a:rPr>
              <a:t>Con una finestra di dimensioni ridotte e un relative parametro di compressione, l’algoritmo si comporta come ci si aspetta: l’immagine compressa risulta avere una buonissima qualità rispetto a quella originale. </a:t>
            </a: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Per osservare gli effetti della compressione è necessario eseguire degli zoom su porzioni specifiche della foto</a:t>
            </a:r>
          </a:p>
        </p:txBody>
      </p:sp>
    </p:spTree>
    <p:extLst>
      <p:ext uri="{BB962C8B-B14F-4D97-AF65-F5344CB8AC3E}">
        <p14:creationId xmlns:p14="http://schemas.microsoft.com/office/powerpoint/2010/main" val="11464904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11" name="Google Shape;234;p37">
            <a:extLst>
              <a:ext uri="{FF2B5EF4-FFF2-40B4-BE49-F238E27FC236}">
                <a16:creationId xmlns:a16="http://schemas.microsoft.com/office/drawing/2014/main" id="{C23B2850-381F-4AC8-A514-F8419152323E}"/>
              </a:ext>
            </a:extLst>
          </p:cNvPr>
          <p:cNvSpPr txBox="1">
            <a:spLocks/>
          </p:cNvSpPr>
          <p:nvPr/>
        </p:nvSpPr>
        <p:spPr>
          <a:xfrm>
            <a:off x="1530967" y="617854"/>
            <a:ext cx="6082066" cy="50796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dirty="0">
                <a:solidFill>
                  <a:schemeClr val="dk1"/>
                </a:solidFill>
                <a:latin typeface="Didact Gothic"/>
                <a:ea typeface="Didact Gothic"/>
                <a:cs typeface="Didact Gothic"/>
                <a:sym typeface="Didact Gothic"/>
              </a:rPr>
              <a:t>Osservando una finestra ridotta delle due immagini è possibile notare gli artefatti generati dalla compressione, soprattutto in quelle zone di forte contrasto.</a:t>
            </a:r>
          </a:p>
        </p:txBody>
      </p:sp>
      <p:pic>
        <p:nvPicPr>
          <p:cNvPr id="4" name="Immagine 3">
            <a:extLst>
              <a:ext uri="{FF2B5EF4-FFF2-40B4-BE49-F238E27FC236}">
                <a16:creationId xmlns:a16="http://schemas.microsoft.com/office/drawing/2014/main" id="{BCCE37CA-863A-4A25-8B6D-DE8BC3A3F0CD}"/>
              </a:ext>
            </a:extLst>
          </p:cNvPr>
          <p:cNvPicPr>
            <a:picLocks noChangeAspect="1"/>
          </p:cNvPicPr>
          <p:nvPr/>
        </p:nvPicPr>
        <p:blipFill>
          <a:blip r:embed="rId3"/>
          <a:stretch>
            <a:fillRect/>
          </a:stretch>
        </p:blipFill>
        <p:spPr>
          <a:xfrm>
            <a:off x="1379096" y="1262433"/>
            <a:ext cx="6801594" cy="3209633"/>
          </a:xfrm>
          <a:prstGeom prst="rect">
            <a:avLst/>
          </a:prstGeom>
        </p:spPr>
      </p:pic>
    </p:spTree>
    <p:extLst>
      <p:ext uri="{BB962C8B-B14F-4D97-AF65-F5344CB8AC3E}">
        <p14:creationId xmlns:p14="http://schemas.microsoft.com/office/powerpoint/2010/main" val="2711588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8"/>
          <p:cNvSpPr txBox="1">
            <a:spLocks noGrp="1"/>
          </p:cNvSpPr>
          <p:nvPr>
            <p:ph type="title" idx="15"/>
          </p:nvPr>
        </p:nvSpPr>
        <p:spPr>
          <a:xfrm>
            <a:off x="713225" y="2198800"/>
            <a:ext cx="3416400" cy="52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SOMMARIO</a:t>
            </a:r>
            <a:endParaRPr b="1" dirty="0">
              <a:solidFill>
                <a:schemeClr val="lt1"/>
              </a:solidFill>
            </a:endParaRPr>
          </a:p>
        </p:txBody>
      </p:sp>
      <p:sp>
        <p:nvSpPr>
          <p:cNvPr id="241" name="Google Shape;241;p38"/>
          <p:cNvSpPr txBox="1">
            <a:spLocks noGrp="1"/>
          </p:cNvSpPr>
          <p:nvPr>
            <p:ph type="subTitle" idx="1"/>
          </p:nvPr>
        </p:nvSpPr>
        <p:spPr>
          <a:xfrm>
            <a:off x="5645679" y="1114680"/>
            <a:ext cx="2708839"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Introduzione e descrizione del progetto</a:t>
            </a:r>
            <a:endParaRPr sz="1200" dirty="0"/>
          </a:p>
        </p:txBody>
      </p:sp>
      <p:sp>
        <p:nvSpPr>
          <p:cNvPr id="242" name="Google Shape;242;p38"/>
          <p:cNvSpPr txBox="1">
            <a:spLocks noGrp="1"/>
          </p:cNvSpPr>
          <p:nvPr>
            <p:ph type="title" idx="5"/>
          </p:nvPr>
        </p:nvSpPr>
        <p:spPr>
          <a:xfrm>
            <a:off x="5645679" y="839135"/>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 PROGETTO</a:t>
            </a:r>
            <a:endParaRPr dirty="0">
              <a:solidFill>
                <a:schemeClr val="dk1"/>
              </a:solidFill>
            </a:endParaRPr>
          </a:p>
        </p:txBody>
      </p:sp>
      <p:sp>
        <p:nvSpPr>
          <p:cNvPr id="243" name="Google Shape;243;p38"/>
          <p:cNvSpPr txBox="1">
            <a:spLocks noGrp="1"/>
          </p:cNvSpPr>
          <p:nvPr>
            <p:ph type="title"/>
          </p:nvPr>
        </p:nvSpPr>
        <p:spPr>
          <a:xfrm>
            <a:off x="5645679" y="1678360"/>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SCIPY</a:t>
            </a:r>
            <a:endParaRPr dirty="0">
              <a:solidFill>
                <a:schemeClr val="dk1"/>
              </a:solidFill>
            </a:endParaRPr>
          </a:p>
        </p:txBody>
      </p:sp>
      <p:sp>
        <p:nvSpPr>
          <p:cNvPr id="244" name="Google Shape;244;p38"/>
          <p:cNvSpPr txBox="1">
            <a:spLocks noGrp="1"/>
          </p:cNvSpPr>
          <p:nvPr>
            <p:ph type="subTitle" idx="13"/>
          </p:nvPr>
        </p:nvSpPr>
        <p:spPr>
          <a:xfrm>
            <a:off x="5645678" y="1957833"/>
            <a:ext cx="2798781"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dirty="0"/>
              <a:t>Descrizione della libreria utilizzata</a:t>
            </a:r>
            <a:endParaRPr sz="1200" dirty="0"/>
          </a:p>
        </p:txBody>
      </p:sp>
      <p:sp>
        <p:nvSpPr>
          <p:cNvPr id="245" name="Google Shape;245;p38"/>
          <p:cNvSpPr txBox="1">
            <a:spLocks noGrp="1"/>
          </p:cNvSpPr>
          <p:nvPr>
            <p:ph type="title" idx="2"/>
          </p:nvPr>
        </p:nvSpPr>
        <p:spPr>
          <a:xfrm>
            <a:off x="4765800" y="959203"/>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246" name="Google Shape;246;p38"/>
          <p:cNvSpPr txBox="1">
            <a:spLocks noGrp="1"/>
          </p:cNvSpPr>
          <p:nvPr>
            <p:ph type="title" idx="3"/>
          </p:nvPr>
        </p:nvSpPr>
        <p:spPr>
          <a:xfrm>
            <a:off x="4765800" y="1827125"/>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dirty="0"/>
          </a:p>
        </p:txBody>
      </p:sp>
      <p:sp>
        <p:nvSpPr>
          <p:cNvPr id="247" name="Google Shape;247;p38"/>
          <p:cNvSpPr txBox="1">
            <a:spLocks noGrp="1"/>
          </p:cNvSpPr>
          <p:nvPr>
            <p:ph type="title" idx="6"/>
          </p:nvPr>
        </p:nvSpPr>
        <p:spPr>
          <a:xfrm>
            <a:off x="5645679" y="2517585"/>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PARTE 1</a:t>
            </a:r>
            <a:endParaRPr dirty="0">
              <a:solidFill>
                <a:schemeClr val="dk1"/>
              </a:solidFill>
            </a:endParaRPr>
          </a:p>
        </p:txBody>
      </p:sp>
      <p:sp>
        <p:nvSpPr>
          <p:cNvPr id="248" name="Google Shape;248;p38"/>
          <p:cNvSpPr txBox="1">
            <a:spLocks noGrp="1"/>
          </p:cNvSpPr>
          <p:nvPr>
            <p:ph type="subTitle" idx="9"/>
          </p:nvPr>
        </p:nvSpPr>
        <p:spPr>
          <a:xfrm>
            <a:off x="5645678" y="2802655"/>
            <a:ext cx="3093587"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Implementazione dell’algoritmo dct2 e confronto con l’algoritmo implementato dalla libreria </a:t>
            </a:r>
            <a:endParaRPr sz="1200" dirty="0"/>
          </a:p>
        </p:txBody>
      </p:sp>
      <p:sp>
        <p:nvSpPr>
          <p:cNvPr id="249" name="Google Shape;249;p38"/>
          <p:cNvSpPr txBox="1">
            <a:spLocks noGrp="1"/>
          </p:cNvSpPr>
          <p:nvPr>
            <p:ph type="title" idx="4"/>
          </p:nvPr>
        </p:nvSpPr>
        <p:spPr>
          <a:xfrm>
            <a:off x="5645678" y="3630183"/>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PARTE 2</a:t>
            </a:r>
            <a:endParaRPr dirty="0">
              <a:solidFill>
                <a:schemeClr val="dk1"/>
              </a:solidFill>
            </a:endParaRPr>
          </a:p>
        </p:txBody>
      </p:sp>
      <p:sp>
        <p:nvSpPr>
          <p:cNvPr id="250" name="Google Shape;250;p38"/>
          <p:cNvSpPr txBox="1">
            <a:spLocks noGrp="1"/>
          </p:cNvSpPr>
          <p:nvPr>
            <p:ph type="subTitle" idx="14"/>
          </p:nvPr>
        </p:nvSpPr>
        <p:spPr>
          <a:xfrm>
            <a:off x="5645678" y="3867040"/>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dirty="0"/>
              <a:t>Software per la compressione e il confronto di immagini bitmap in toni di grigio</a:t>
            </a:r>
            <a:endParaRPr sz="1200" dirty="0"/>
          </a:p>
        </p:txBody>
      </p:sp>
      <p:sp>
        <p:nvSpPr>
          <p:cNvPr id="251" name="Google Shape;251;p38"/>
          <p:cNvSpPr txBox="1">
            <a:spLocks noGrp="1"/>
          </p:cNvSpPr>
          <p:nvPr>
            <p:ph type="title" idx="7"/>
          </p:nvPr>
        </p:nvSpPr>
        <p:spPr>
          <a:xfrm>
            <a:off x="4765800" y="2637653"/>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dirty="0"/>
          </a:p>
        </p:txBody>
      </p:sp>
      <p:sp>
        <p:nvSpPr>
          <p:cNvPr id="252" name="Google Shape;252;p38"/>
          <p:cNvSpPr txBox="1">
            <a:spLocks noGrp="1"/>
          </p:cNvSpPr>
          <p:nvPr>
            <p:ph type="title" idx="8"/>
          </p:nvPr>
        </p:nvSpPr>
        <p:spPr>
          <a:xfrm>
            <a:off x="4765800" y="3664983"/>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cxnSp>
        <p:nvCxnSpPr>
          <p:cNvPr id="253" name="Google Shape;253;p38"/>
          <p:cNvCxnSpPr/>
          <p:nvPr/>
        </p:nvCxnSpPr>
        <p:spPr>
          <a:xfrm>
            <a:off x="819525" y="3102205"/>
            <a:ext cx="647100" cy="0"/>
          </a:xfrm>
          <a:prstGeom prst="straightConnector1">
            <a:avLst/>
          </a:prstGeom>
          <a:noFill/>
          <a:ln w="19050"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2717030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3" name="Google Shape;234;p37">
            <a:extLst>
              <a:ext uri="{FF2B5EF4-FFF2-40B4-BE49-F238E27FC236}">
                <a16:creationId xmlns:a16="http://schemas.microsoft.com/office/drawing/2014/main" id="{734AF491-C656-433C-9D1B-5663A7DF243B}"/>
              </a:ext>
            </a:extLst>
          </p:cNvPr>
          <p:cNvSpPr txBox="1">
            <a:spLocks/>
          </p:cNvSpPr>
          <p:nvPr/>
        </p:nvSpPr>
        <p:spPr>
          <a:xfrm>
            <a:off x="576593" y="484181"/>
            <a:ext cx="3945440" cy="50796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dirty="0">
                <a:solidFill>
                  <a:schemeClr val="dk1"/>
                </a:solidFill>
                <a:latin typeface="Didact Gothic"/>
                <a:ea typeface="Didact Gothic"/>
                <a:cs typeface="Didact Gothic"/>
                <a:sym typeface="Didact Gothic"/>
              </a:rPr>
              <a:t>Tali fenomeni ovviamente sono maggiormente visibili quanto più la dimensione della finestra aumenta, e con una conseguente diminuzione della qualità della compressione;</a:t>
            </a:r>
          </a:p>
          <a:p>
            <a:pPr algn="just"/>
            <a:endParaRPr lang="it-IT" sz="1150" dirty="0">
              <a:solidFill>
                <a:schemeClr val="dk1"/>
              </a:solidFill>
              <a:latin typeface="Didact Gothic"/>
              <a:ea typeface="Didact Gothic"/>
              <a:cs typeface="Didact Gothic"/>
              <a:sym typeface="Didact Gothic"/>
            </a:endParaRPr>
          </a:p>
          <a:p>
            <a:pPr algn="just"/>
            <a:endParaRPr lang="it-IT" sz="1150" dirty="0">
              <a:solidFill>
                <a:schemeClr val="dk1"/>
              </a:solidFill>
              <a:latin typeface="Didact Gothic"/>
              <a:ea typeface="Didact Gothic"/>
              <a:cs typeface="Didact Gothic"/>
              <a:sym typeface="Didact Gothic"/>
            </a:endParaRPr>
          </a:p>
        </p:txBody>
      </p:sp>
      <p:sp>
        <p:nvSpPr>
          <p:cNvPr id="9" name="Google Shape;234;p37">
            <a:extLst>
              <a:ext uri="{FF2B5EF4-FFF2-40B4-BE49-F238E27FC236}">
                <a16:creationId xmlns:a16="http://schemas.microsoft.com/office/drawing/2014/main" id="{F224D9F5-FB8A-469F-A390-D0FEA7861B82}"/>
              </a:ext>
            </a:extLst>
          </p:cNvPr>
          <p:cNvSpPr txBox="1">
            <a:spLocks/>
          </p:cNvSpPr>
          <p:nvPr/>
        </p:nvSpPr>
        <p:spPr>
          <a:xfrm>
            <a:off x="576593" y="1274074"/>
            <a:ext cx="5020346" cy="3896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1150" b="1" dirty="0">
                <a:solidFill>
                  <a:schemeClr val="dk1"/>
                </a:solidFill>
                <a:latin typeface="Didact Gothic"/>
                <a:ea typeface="Didact Gothic"/>
                <a:cs typeface="Didact Gothic"/>
                <a:sym typeface="Didact Gothic"/>
              </a:rPr>
              <a:t>Esempio 1.b: </a:t>
            </a:r>
            <a:r>
              <a:rPr lang="it-IT" sz="1150" dirty="0">
                <a:solidFill>
                  <a:schemeClr val="dk1"/>
                </a:solidFill>
                <a:latin typeface="Didact Gothic"/>
                <a:ea typeface="Didact Gothic"/>
                <a:cs typeface="Didact Gothic"/>
                <a:sym typeface="Didact Gothic"/>
              </a:rPr>
              <a:t>bridge.bmp f=100 d=10 </a:t>
            </a:r>
          </a:p>
          <a:p>
            <a:endParaRPr lang="en-US" sz="1150" dirty="0">
              <a:solidFill>
                <a:schemeClr val="dk1"/>
              </a:solidFill>
              <a:latin typeface="Didact Gothic"/>
              <a:ea typeface="Didact Gothic"/>
              <a:cs typeface="Didact Gothic"/>
              <a:sym typeface="Didact Gothic"/>
            </a:endParaRPr>
          </a:p>
        </p:txBody>
      </p:sp>
      <p:pic>
        <p:nvPicPr>
          <p:cNvPr id="11" name="Immagine 10">
            <a:extLst>
              <a:ext uri="{FF2B5EF4-FFF2-40B4-BE49-F238E27FC236}">
                <a16:creationId xmlns:a16="http://schemas.microsoft.com/office/drawing/2014/main" id="{8D7423BF-795B-446A-94C9-F5132D7A1F74}"/>
              </a:ext>
            </a:extLst>
          </p:cNvPr>
          <p:cNvPicPr>
            <a:picLocks noChangeAspect="1"/>
          </p:cNvPicPr>
          <p:nvPr/>
        </p:nvPicPr>
        <p:blipFill>
          <a:blip r:embed="rId3"/>
          <a:stretch>
            <a:fillRect/>
          </a:stretch>
        </p:blipFill>
        <p:spPr>
          <a:xfrm>
            <a:off x="4467070" y="348724"/>
            <a:ext cx="3227271" cy="4579344"/>
          </a:xfrm>
          <a:prstGeom prst="rect">
            <a:avLst/>
          </a:prstGeom>
        </p:spPr>
      </p:pic>
      <p:sp>
        <p:nvSpPr>
          <p:cNvPr id="13" name="Google Shape;234;p37">
            <a:extLst>
              <a:ext uri="{FF2B5EF4-FFF2-40B4-BE49-F238E27FC236}">
                <a16:creationId xmlns:a16="http://schemas.microsoft.com/office/drawing/2014/main" id="{FCC8424E-B53D-4D73-8802-1F2E5F3C5D1A}"/>
              </a:ext>
            </a:extLst>
          </p:cNvPr>
          <p:cNvSpPr txBox="1">
            <a:spLocks/>
          </p:cNvSpPr>
          <p:nvPr/>
        </p:nvSpPr>
        <p:spPr>
          <a:xfrm>
            <a:off x="626560" y="1770836"/>
            <a:ext cx="3635643" cy="8874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dirty="0">
                <a:solidFill>
                  <a:schemeClr val="dk1"/>
                </a:solidFill>
                <a:latin typeface="Didact Gothic"/>
                <a:ea typeface="Didact Gothic"/>
                <a:cs typeface="Didact Gothic"/>
                <a:sym typeface="Didact Gothic"/>
              </a:rPr>
              <a:t>Come prevedibile, artefatti generati da ‘’oscillazioni’’ (riconducibili al fenomeno di </a:t>
            </a:r>
            <a:r>
              <a:rPr lang="it-IT" sz="1150" b="1" dirty="0">
                <a:solidFill>
                  <a:schemeClr val="dk1"/>
                </a:solidFill>
                <a:latin typeface="Didact Gothic"/>
                <a:ea typeface="Didact Gothic"/>
                <a:cs typeface="Didact Gothic"/>
                <a:sym typeface="Didact Gothic"/>
              </a:rPr>
              <a:t>Gibbs</a:t>
            </a:r>
            <a:r>
              <a:rPr lang="it-IT" sz="1150" dirty="0">
                <a:solidFill>
                  <a:schemeClr val="dk1"/>
                </a:solidFill>
                <a:latin typeface="Didact Gothic"/>
                <a:ea typeface="Didact Gothic"/>
                <a:cs typeface="Didact Gothic"/>
                <a:sym typeface="Didact Gothic"/>
              </a:rPr>
              <a:t>) possono essere notati anche senza eseguire zoom sull’immagine compressa;</a:t>
            </a:r>
          </a:p>
          <a:p>
            <a:pPr algn="just"/>
            <a:endParaRPr lang="it-IT" sz="1150" dirty="0">
              <a:solidFill>
                <a:schemeClr val="dk1"/>
              </a:solidFill>
              <a:latin typeface="Didact Gothic"/>
              <a:ea typeface="Didact Gothic"/>
              <a:cs typeface="Didact Gothic"/>
              <a:sym typeface="Didact Gothic"/>
            </a:endParaRPr>
          </a:p>
          <a:p>
            <a:pPr algn="just"/>
            <a:endParaRPr lang="it-IT" sz="1150" dirty="0">
              <a:solidFill>
                <a:schemeClr val="dk1"/>
              </a:solidFill>
              <a:latin typeface="Didact Gothic"/>
              <a:ea typeface="Didact Gothic"/>
              <a:cs typeface="Didact Gothic"/>
              <a:sym typeface="Didact Gothic"/>
            </a:endParaRPr>
          </a:p>
        </p:txBody>
      </p:sp>
      <p:pic>
        <p:nvPicPr>
          <p:cNvPr id="14" name="Immagine 13">
            <a:extLst>
              <a:ext uri="{FF2B5EF4-FFF2-40B4-BE49-F238E27FC236}">
                <a16:creationId xmlns:a16="http://schemas.microsoft.com/office/drawing/2014/main" id="{7D3CC0E8-165B-45B9-B96A-3EF3BB0E65C7}"/>
              </a:ext>
            </a:extLst>
          </p:cNvPr>
          <p:cNvPicPr>
            <a:picLocks noChangeAspect="1"/>
          </p:cNvPicPr>
          <p:nvPr/>
        </p:nvPicPr>
        <p:blipFill>
          <a:blip r:embed="rId4"/>
          <a:stretch>
            <a:fillRect/>
          </a:stretch>
        </p:blipFill>
        <p:spPr>
          <a:xfrm>
            <a:off x="1142911" y="2620502"/>
            <a:ext cx="2424749" cy="2298619"/>
          </a:xfrm>
          <a:prstGeom prst="rect">
            <a:avLst/>
          </a:prstGeom>
        </p:spPr>
      </p:pic>
      <p:sp>
        <p:nvSpPr>
          <p:cNvPr id="15" name="Ovale 14">
            <a:extLst>
              <a:ext uri="{FF2B5EF4-FFF2-40B4-BE49-F238E27FC236}">
                <a16:creationId xmlns:a16="http://schemas.microsoft.com/office/drawing/2014/main" id="{155BA641-72E8-461A-A9A4-5ACCA75CD3ED}"/>
              </a:ext>
            </a:extLst>
          </p:cNvPr>
          <p:cNvSpPr/>
          <p:nvPr/>
        </p:nvSpPr>
        <p:spPr>
          <a:xfrm>
            <a:off x="4916469" y="2093626"/>
            <a:ext cx="755422" cy="709535"/>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Tree>
    <p:extLst>
      <p:ext uri="{BB962C8B-B14F-4D97-AF65-F5344CB8AC3E}">
        <p14:creationId xmlns:p14="http://schemas.microsoft.com/office/powerpoint/2010/main" val="4644979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21" name="Google Shape;234;p37">
            <a:extLst>
              <a:ext uri="{FF2B5EF4-FFF2-40B4-BE49-F238E27FC236}">
                <a16:creationId xmlns:a16="http://schemas.microsoft.com/office/drawing/2014/main" id="{E30293CA-3C44-4226-B24F-D1973A14E180}"/>
              </a:ext>
            </a:extLst>
          </p:cNvPr>
          <p:cNvSpPr txBox="1">
            <a:spLocks/>
          </p:cNvSpPr>
          <p:nvPr/>
        </p:nvSpPr>
        <p:spPr>
          <a:xfrm>
            <a:off x="866403" y="1198713"/>
            <a:ext cx="2431128" cy="50796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1150" b="1" dirty="0">
                <a:solidFill>
                  <a:schemeClr val="dk1"/>
                </a:solidFill>
                <a:latin typeface="Didact Gothic"/>
                <a:ea typeface="Didact Gothic"/>
                <a:cs typeface="Didact Gothic"/>
                <a:sym typeface="Didact Gothic"/>
              </a:rPr>
              <a:t>Esempio 2: </a:t>
            </a:r>
            <a:r>
              <a:rPr lang="it-IT" sz="1150" dirty="0">
                <a:solidFill>
                  <a:schemeClr val="dk1"/>
                </a:solidFill>
                <a:latin typeface="Didact Gothic"/>
                <a:ea typeface="Didact Gothic"/>
                <a:cs typeface="Didact Gothic"/>
                <a:sym typeface="Didact Gothic"/>
              </a:rPr>
              <a:t>jump2.bmp f=12 d=3 </a:t>
            </a:r>
          </a:p>
        </p:txBody>
      </p:sp>
      <p:sp>
        <p:nvSpPr>
          <p:cNvPr id="3" name="Google Shape;234;p37">
            <a:extLst>
              <a:ext uri="{FF2B5EF4-FFF2-40B4-BE49-F238E27FC236}">
                <a16:creationId xmlns:a16="http://schemas.microsoft.com/office/drawing/2014/main" id="{734AF491-C656-433C-9D1B-5663A7DF243B}"/>
              </a:ext>
            </a:extLst>
          </p:cNvPr>
          <p:cNvSpPr txBox="1">
            <a:spLocks/>
          </p:cNvSpPr>
          <p:nvPr/>
        </p:nvSpPr>
        <p:spPr>
          <a:xfrm>
            <a:off x="1530967" y="494174"/>
            <a:ext cx="6718620" cy="50796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dirty="0">
                <a:solidFill>
                  <a:schemeClr val="dk1"/>
                </a:solidFill>
                <a:latin typeface="Didact Gothic"/>
                <a:ea typeface="Didact Gothic"/>
                <a:cs typeface="Didact Gothic"/>
                <a:sym typeface="Didact Gothic"/>
              </a:rPr>
              <a:t>I casi più estremi di quanto appena presentato possono essere osservati in modo particolare su immagini artificiali, come quella di seguito presentata;</a:t>
            </a:r>
          </a:p>
        </p:txBody>
      </p:sp>
      <p:pic>
        <p:nvPicPr>
          <p:cNvPr id="9" name="Immagine 8">
            <a:extLst>
              <a:ext uri="{FF2B5EF4-FFF2-40B4-BE49-F238E27FC236}">
                <a16:creationId xmlns:a16="http://schemas.microsoft.com/office/drawing/2014/main" id="{A4B0D84E-7140-4A4F-A434-19D855BF6C53}"/>
              </a:ext>
            </a:extLst>
          </p:cNvPr>
          <p:cNvPicPr>
            <a:picLocks noChangeAspect="1"/>
          </p:cNvPicPr>
          <p:nvPr/>
        </p:nvPicPr>
        <p:blipFill>
          <a:blip r:embed="rId3"/>
          <a:stretch>
            <a:fillRect/>
          </a:stretch>
        </p:blipFill>
        <p:spPr>
          <a:xfrm>
            <a:off x="1489023" y="1608151"/>
            <a:ext cx="6371705" cy="3163718"/>
          </a:xfrm>
          <a:prstGeom prst="rect">
            <a:avLst/>
          </a:prstGeom>
        </p:spPr>
      </p:pic>
    </p:spTree>
    <p:extLst>
      <p:ext uri="{BB962C8B-B14F-4D97-AF65-F5344CB8AC3E}">
        <p14:creationId xmlns:p14="http://schemas.microsoft.com/office/powerpoint/2010/main" val="27478748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7"/>
          <p:cNvSpPr txBox="1">
            <a:spLocks noGrp="1"/>
          </p:cNvSpPr>
          <p:nvPr>
            <p:ph type="title"/>
          </p:nvPr>
        </p:nvSpPr>
        <p:spPr>
          <a:xfrm>
            <a:off x="805050" y="1987820"/>
            <a:ext cx="7533900" cy="14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sz="4000" dirty="0"/>
              <a:t>GRAZIE PER L’ATTENZIONE</a:t>
            </a:r>
          </a:p>
        </p:txBody>
      </p:sp>
      <p:cxnSp>
        <p:nvCxnSpPr>
          <p:cNvPr id="337" name="Google Shape;337;p47"/>
          <p:cNvCxnSpPr/>
          <p:nvPr/>
        </p:nvCxnSpPr>
        <p:spPr>
          <a:xfrm>
            <a:off x="2785750" y="3053395"/>
            <a:ext cx="34725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9" name="Google Shape;259;p39"/>
          <p:cNvSpPr/>
          <p:nvPr/>
        </p:nvSpPr>
        <p:spPr>
          <a:xfrm>
            <a:off x="-6534075" y="-3736925"/>
            <a:ext cx="13101900" cy="9029700"/>
          </a:xfrm>
          <a:prstGeom prst="triangle">
            <a:avLst>
              <a:gd name="adj" fmla="val 50000"/>
            </a:avLst>
          </a:prstGeom>
          <a:solidFill>
            <a:schemeClr val="lt1">
              <a:alpha val="32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39"/>
          <p:cNvSpPr txBox="1">
            <a:spLocks noGrp="1"/>
          </p:cNvSpPr>
          <p:nvPr>
            <p:ph type="title"/>
          </p:nvPr>
        </p:nvSpPr>
        <p:spPr>
          <a:xfrm>
            <a:off x="4784875" y="2098184"/>
            <a:ext cx="34236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IL PROGETTO</a:t>
            </a:r>
            <a:endParaRPr dirty="0"/>
          </a:p>
        </p:txBody>
      </p:sp>
      <p:sp>
        <p:nvSpPr>
          <p:cNvPr id="261" name="Google Shape;261;p39"/>
          <p:cNvSpPr txBox="1">
            <a:spLocks noGrp="1"/>
          </p:cNvSpPr>
          <p:nvPr>
            <p:ph type="title" idx="2"/>
          </p:nvPr>
        </p:nvSpPr>
        <p:spPr>
          <a:xfrm>
            <a:off x="5151175" y="1032009"/>
            <a:ext cx="30573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262" name="Google Shape;262;p39"/>
          <p:cNvSpPr txBox="1">
            <a:spLocks noGrp="1"/>
          </p:cNvSpPr>
          <p:nvPr>
            <p:ph type="subTitle" idx="1"/>
          </p:nvPr>
        </p:nvSpPr>
        <p:spPr>
          <a:xfrm>
            <a:off x="6127050" y="3320300"/>
            <a:ext cx="2081400" cy="52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Introduzione e descrizione del progetto</a:t>
            </a:r>
            <a:endParaRPr dirty="0"/>
          </a:p>
        </p:txBody>
      </p:sp>
      <p:cxnSp>
        <p:nvCxnSpPr>
          <p:cNvPr id="263" name="Google Shape;263;p39"/>
          <p:cNvCxnSpPr/>
          <p:nvPr/>
        </p:nvCxnSpPr>
        <p:spPr>
          <a:xfrm>
            <a:off x="7425248" y="3219806"/>
            <a:ext cx="647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332478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21" name="Google Shape;234;p37">
            <a:extLst>
              <a:ext uri="{FF2B5EF4-FFF2-40B4-BE49-F238E27FC236}">
                <a16:creationId xmlns:a16="http://schemas.microsoft.com/office/drawing/2014/main" id="{E30293CA-3C44-4226-B24F-D1973A14E180}"/>
              </a:ext>
            </a:extLst>
          </p:cNvPr>
          <p:cNvSpPr txBox="1">
            <a:spLocks/>
          </p:cNvSpPr>
          <p:nvPr/>
        </p:nvSpPr>
        <p:spPr>
          <a:xfrm>
            <a:off x="608294" y="460029"/>
            <a:ext cx="6681923" cy="256889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b="1" dirty="0">
                <a:solidFill>
                  <a:schemeClr val="dk1"/>
                </a:solidFill>
                <a:latin typeface="Didact Gothic"/>
                <a:ea typeface="Didact Gothic"/>
                <a:cs typeface="Didact Gothic"/>
                <a:sym typeface="Didact Gothic"/>
              </a:rPr>
              <a:t>DESCRIZIONE</a:t>
            </a:r>
          </a:p>
          <a:p>
            <a:pPr algn="just"/>
            <a:r>
              <a:rPr lang="it-IT" sz="1150" dirty="0">
                <a:solidFill>
                  <a:schemeClr val="dk1"/>
                </a:solidFill>
                <a:latin typeface="Didact Gothic"/>
                <a:ea typeface="Didact Gothic"/>
                <a:cs typeface="Didact Gothic"/>
                <a:sym typeface="Didact Gothic"/>
              </a:rPr>
              <a:t>Il progetto che verrà descritto di seguito ha come scopo quello di implementare la funzione DCT2 in un ambiente di programmazione open source e di studiare gli effetti della compressione di tipo jpeg, senza l’utilizzo di matrice di quantizzazione, sulle immagini in toni di grigio. Nello specifico, in coerenza con le parti applicative del progetto stesso, quest’ultimo è stato suddiviso in due parti:</a:t>
            </a:r>
          </a:p>
          <a:p>
            <a:endParaRPr lang="it-IT" sz="1150" dirty="0">
              <a:solidFill>
                <a:schemeClr val="dk1"/>
              </a:solidFill>
              <a:latin typeface="Didact Gothic"/>
              <a:ea typeface="Didact Gothic"/>
              <a:cs typeface="Didact Gothic"/>
              <a:sym typeface="Didact Gothic"/>
            </a:endParaRPr>
          </a:p>
          <a:p>
            <a:endParaRPr lang="it-IT"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p:txBody>
      </p:sp>
      <p:sp>
        <p:nvSpPr>
          <p:cNvPr id="8" name="CasellaDiTesto 7">
            <a:extLst>
              <a:ext uri="{FF2B5EF4-FFF2-40B4-BE49-F238E27FC236}">
                <a16:creationId xmlns:a16="http://schemas.microsoft.com/office/drawing/2014/main" id="{A09ACB41-8C41-4B4B-B861-F921A3B89814}"/>
              </a:ext>
            </a:extLst>
          </p:cNvPr>
          <p:cNvSpPr txBox="1"/>
          <p:nvPr/>
        </p:nvSpPr>
        <p:spPr>
          <a:xfrm>
            <a:off x="985937" y="1689672"/>
            <a:ext cx="6304280" cy="1331134"/>
          </a:xfrm>
          <a:prstGeom prst="rect">
            <a:avLst/>
          </a:prstGeom>
          <a:noFill/>
        </p:spPr>
        <p:txBody>
          <a:bodyPr wrap="square">
            <a:sp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it-IT" sz="1150" b="1" i="0" u="none" strike="noStrike" kern="0" cap="none" spc="0" normalizeH="0" baseline="0" noProof="0" dirty="0">
                <a:ln>
                  <a:noFill/>
                </a:ln>
                <a:solidFill>
                  <a:srgbClr val="383838"/>
                </a:solidFill>
                <a:effectLst/>
                <a:uLnTx/>
                <a:uFillTx/>
                <a:latin typeface="Didact Gothic"/>
                <a:ea typeface="Didact Gothic"/>
                <a:cs typeface="Didact Gothic"/>
                <a:sym typeface="Didact Gothic"/>
              </a:rPr>
              <a:t>Parte 1: </a:t>
            </a:r>
            <a:r>
              <a:rPr kumimoji="0" lang="it-IT" sz="1150" b="0" i="0" u="none" strike="noStrike" kern="0" cap="none" spc="0" normalizeH="0" baseline="0" noProof="0" dirty="0">
                <a:ln>
                  <a:noFill/>
                </a:ln>
                <a:solidFill>
                  <a:srgbClr val="383838"/>
                </a:solidFill>
                <a:effectLst/>
                <a:uLnTx/>
                <a:uFillTx/>
                <a:latin typeface="Didact Gothic"/>
                <a:ea typeface="Didact Gothic"/>
                <a:cs typeface="Didact Gothic"/>
                <a:sym typeface="Didact Gothic"/>
              </a:rPr>
              <a:t>questa prevede l’implementazione dell’algoritmo sopra citato in ambiente open source, e la comparazione dei tempi di esecuzione di quest’ultima con quelli dello stesso algoritmo implementato da una libreria dell’ambiente scelto</a:t>
            </a:r>
            <a:r>
              <a:rPr lang="it-IT" sz="1150" dirty="0">
                <a:solidFill>
                  <a:srgbClr val="383838"/>
                </a:solidFill>
                <a:latin typeface="Didact Gothic"/>
                <a:ea typeface="Didact Gothic"/>
                <a:cs typeface="Didact Gothic"/>
                <a:sym typeface="Didact Gothic"/>
              </a:rPr>
              <a:t>;</a:t>
            </a:r>
            <a:endParaRPr kumimoji="0" lang="it-IT" sz="1150" b="0" i="0" u="none" strike="noStrike" kern="0" cap="none" spc="0" normalizeH="0" baseline="0" noProof="0" dirty="0">
              <a:ln>
                <a:noFill/>
              </a:ln>
              <a:solidFill>
                <a:srgbClr val="383838"/>
              </a:solidFill>
              <a:effectLst/>
              <a:uLnTx/>
              <a:uFillTx/>
              <a:latin typeface="Didact Gothic"/>
              <a:ea typeface="Didact Gothic"/>
              <a:cs typeface="Didact Gothic"/>
              <a:sym typeface="Didact Gothic"/>
            </a:endParaRPr>
          </a:p>
          <a:p>
            <a:pPr marL="171450" marR="0" lvl="0" indent="-171450" algn="just"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kumimoji="0" lang="it-IT" sz="1150" b="0" i="0" u="none" strike="noStrike" kern="0" cap="none" spc="0" normalizeH="0" baseline="0" noProof="0" dirty="0">
              <a:ln>
                <a:noFill/>
              </a:ln>
              <a:solidFill>
                <a:srgbClr val="383838"/>
              </a:solidFill>
              <a:effectLst/>
              <a:uLnTx/>
              <a:uFillTx/>
              <a:latin typeface="Didact Gothic"/>
              <a:ea typeface="Didact Gothic"/>
              <a:cs typeface="Didact Gothic"/>
              <a:sym typeface="Didact Gothic"/>
            </a:endParaRPr>
          </a:p>
          <a:p>
            <a:pPr marL="171450" marR="0" lvl="0" indent="-171450" algn="just"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it-IT" sz="1150" b="1" i="0" u="none" strike="noStrike" kern="0" cap="none" spc="0" normalizeH="0" baseline="0" noProof="0" dirty="0">
                <a:ln>
                  <a:noFill/>
                </a:ln>
                <a:solidFill>
                  <a:srgbClr val="383838"/>
                </a:solidFill>
                <a:effectLst/>
                <a:uLnTx/>
                <a:uFillTx/>
                <a:latin typeface="Didact Gothic"/>
                <a:ea typeface="Didact Gothic"/>
                <a:cs typeface="Didact Gothic"/>
                <a:sym typeface="Didact Gothic"/>
              </a:rPr>
              <a:t>Parte 2: </a:t>
            </a:r>
            <a:r>
              <a:rPr kumimoji="0" lang="it-IT" sz="1150" b="0" i="0" u="none" strike="noStrike" kern="0" cap="none" spc="0" normalizeH="0" baseline="0" noProof="0" dirty="0">
                <a:ln>
                  <a:noFill/>
                </a:ln>
                <a:solidFill>
                  <a:srgbClr val="383838"/>
                </a:solidFill>
                <a:effectLst/>
                <a:uLnTx/>
                <a:uFillTx/>
                <a:latin typeface="Didact Gothic"/>
                <a:ea typeface="Didact Gothic"/>
                <a:cs typeface="Didact Gothic"/>
                <a:sym typeface="Didact Gothic"/>
              </a:rPr>
              <a:t>la seconda parte del progetto prevede invece lo sviluppo di un software grafico per la compressione e visualizzazione di immagini in toni di grigio utilizzando l’algoritmo DCT2 implementato dalla libreria</a:t>
            </a:r>
            <a:r>
              <a:rPr lang="it-IT" sz="1150" dirty="0">
                <a:solidFill>
                  <a:srgbClr val="383838"/>
                </a:solidFill>
                <a:latin typeface="Didact Gothic"/>
                <a:ea typeface="Didact Gothic"/>
                <a:cs typeface="Didact Gothic"/>
                <a:sym typeface="Didact Gothic"/>
              </a:rPr>
              <a:t>;</a:t>
            </a:r>
            <a:endParaRPr kumimoji="0" lang="it-IT" sz="1150" b="1" i="0" u="none" strike="noStrike" kern="0" cap="none" spc="0" normalizeH="0" baseline="0" noProof="0" dirty="0">
              <a:ln>
                <a:noFill/>
              </a:ln>
              <a:solidFill>
                <a:srgbClr val="383838"/>
              </a:solidFill>
              <a:effectLst/>
              <a:uLnTx/>
              <a:uFillTx/>
              <a:latin typeface="Didact Gothic"/>
              <a:ea typeface="Didact Gothic"/>
              <a:cs typeface="Didact Gothic"/>
              <a:sym typeface="Didact Gothic"/>
            </a:endParaRPr>
          </a:p>
        </p:txBody>
      </p:sp>
      <p:sp>
        <p:nvSpPr>
          <p:cNvPr id="10" name="CasellaDiTesto 9">
            <a:extLst>
              <a:ext uri="{FF2B5EF4-FFF2-40B4-BE49-F238E27FC236}">
                <a16:creationId xmlns:a16="http://schemas.microsoft.com/office/drawing/2014/main" id="{E0557214-ECB5-4B5D-92C7-C3FA91873926}"/>
              </a:ext>
            </a:extLst>
          </p:cNvPr>
          <p:cNvSpPr txBox="1"/>
          <p:nvPr/>
        </p:nvSpPr>
        <p:spPr>
          <a:xfrm>
            <a:off x="608294" y="3227476"/>
            <a:ext cx="6681922" cy="800219"/>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50" b="1" i="0" u="none" strike="noStrike" kern="0" cap="none" spc="0" normalizeH="0" baseline="0" noProof="0" dirty="0">
                <a:ln>
                  <a:noFill/>
                </a:ln>
                <a:solidFill>
                  <a:srgbClr val="383838"/>
                </a:solidFill>
                <a:effectLst/>
                <a:uLnTx/>
                <a:uFillTx/>
                <a:latin typeface="Didact Gothic"/>
                <a:ea typeface="Didact Gothic"/>
                <a:cs typeface="Didact Gothic"/>
                <a:sym typeface="Didact Gothic"/>
              </a:rPr>
              <a:t>STRUMENTI</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it-IT" sz="1150" dirty="0">
                <a:solidFill>
                  <a:srgbClr val="383838"/>
                </a:solidFill>
                <a:latin typeface="Didact Gothic"/>
                <a:ea typeface="Didact Gothic"/>
                <a:cs typeface="Didact Gothic"/>
                <a:sym typeface="Didact Gothic"/>
              </a:rPr>
              <a:t>Per lo sviluppo di ambedue le parti del progetto abbiamo deciso di adottare come linguaggio di programmazione </a:t>
            </a:r>
            <a:r>
              <a:rPr lang="it-IT" sz="1150" b="1" dirty="0">
                <a:solidFill>
                  <a:srgbClr val="383838"/>
                </a:solidFill>
                <a:latin typeface="Didact Gothic"/>
                <a:ea typeface="Didact Gothic"/>
                <a:cs typeface="Didact Gothic"/>
                <a:sym typeface="Didact Gothic"/>
              </a:rPr>
              <a:t>Python, </a:t>
            </a:r>
            <a:r>
              <a:rPr lang="it-IT" sz="1150" dirty="0">
                <a:solidFill>
                  <a:srgbClr val="383838"/>
                </a:solidFill>
                <a:latin typeface="Didact Gothic"/>
                <a:ea typeface="Didact Gothic"/>
                <a:cs typeface="Didact Gothic"/>
                <a:sym typeface="Didact Gothic"/>
              </a:rPr>
              <a:t>e come libreria in grado di offrire un’implementazione dell’algoritmo sopracitato la raccolta </a:t>
            </a:r>
            <a:r>
              <a:rPr lang="it-IT" sz="1150" b="1" dirty="0" err="1">
                <a:solidFill>
                  <a:srgbClr val="383838"/>
                </a:solidFill>
                <a:latin typeface="Didact Gothic"/>
                <a:ea typeface="Didact Gothic"/>
                <a:cs typeface="Didact Gothic"/>
                <a:sym typeface="Didact Gothic"/>
              </a:rPr>
              <a:t>scipy</a:t>
            </a:r>
            <a:r>
              <a:rPr lang="it-IT" sz="1150" dirty="0">
                <a:solidFill>
                  <a:srgbClr val="383838"/>
                </a:solidFill>
                <a:latin typeface="Didact Gothic"/>
                <a:ea typeface="Didact Gothic"/>
                <a:cs typeface="Didact Gothic"/>
                <a:sym typeface="Didact Gothic"/>
              </a:rPr>
              <a:t>. Quest’ultima verrà di seguito descritta nel dettaglio. </a:t>
            </a:r>
          </a:p>
        </p:txBody>
      </p:sp>
    </p:spTree>
    <p:extLst>
      <p:ext uri="{BB962C8B-B14F-4D97-AF65-F5344CB8AC3E}">
        <p14:creationId xmlns:p14="http://schemas.microsoft.com/office/powerpoint/2010/main" val="987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9" name="Google Shape;259;p39"/>
          <p:cNvSpPr/>
          <p:nvPr/>
        </p:nvSpPr>
        <p:spPr>
          <a:xfrm>
            <a:off x="-6534075" y="-3736925"/>
            <a:ext cx="13101900" cy="9029700"/>
          </a:xfrm>
          <a:prstGeom prst="triangle">
            <a:avLst>
              <a:gd name="adj" fmla="val 50000"/>
            </a:avLst>
          </a:prstGeom>
          <a:solidFill>
            <a:schemeClr val="lt1">
              <a:alpha val="32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39"/>
          <p:cNvSpPr txBox="1">
            <a:spLocks noGrp="1"/>
          </p:cNvSpPr>
          <p:nvPr>
            <p:ph type="title"/>
          </p:nvPr>
        </p:nvSpPr>
        <p:spPr>
          <a:xfrm>
            <a:off x="4784875" y="2098184"/>
            <a:ext cx="34236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SCIPY</a:t>
            </a:r>
            <a:endParaRPr dirty="0"/>
          </a:p>
        </p:txBody>
      </p:sp>
      <p:sp>
        <p:nvSpPr>
          <p:cNvPr id="261" name="Google Shape;261;p39"/>
          <p:cNvSpPr txBox="1">
            <a:spLocks noGrp="1"/>
          </p:cNvSpPr>
          <p:nvPr>
            <p:ph type="title" idx="2"/>
          </p:nvPr>
        </p:nvSpPr>
        <p:spPr>
          <a:xfrm>
            <a:off x="5151175" y="1032009"/>
            <a:ext cx="30573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262" name="Google Shape;262;p39"/>
          <p:cNvSpPr txBox="1">
            <a:spLocks noGrp="1"/>
          </p:cNvSpPr>
          <p:nvPr>
            <p:ph type="subTitle" idx="1"/>
          </p:nvPr>
        </p:nvSpPr>
        <p:spPr>
          <a:xfrm>
            <a:off x="6127050" y="3320300"/>
            <a:ext cx="2081400" cy="52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Descrizione della libreria utilizzata</a:t>
            </a:r>
            <a:endParaRPr dirty="0"/>
          </a:p>
        </p:txBody>
      </p:sp>
      <p:cxnSp>
        <p:nvCxnSpPr>
          <p:cNvPr id="263" name="Google Shape;263;p39"/>
          <p:cNvCxnSpPr/>
          <p:nvPr/>
        </p:nvCxnSpPr>
        <p:spPr>
          <a:xfrm>
            <a:off x="7425248" y="3219806"/>
            <a:ext cx="647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521347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21" name="Google Shape;234;p37">
            <a:extLst>
              <a:ext uri="{FF2B5EF4-FFF2-40B4-BE49-F238E27FC236}">
                <a16:creationId xmlns:a16="http://schemas.microsoft.com/office/drawing/2014/main" id="{E30293CA-3C44-4226-B24F-D1973A14E180}"/>
              </a:ext>
            </a:extLst>
          </p:cNvPr>
          <p:cNvSpPr txBox="1">
            <a:spLocks/>
          </p:cNvSpPr>
          <p:nvPr/>
        </p:nvSpPr>
        <p:spPr>
          <a:xfrm>
            <a:off x="608294" y="529901"/>
            <a:ext cx="6681923" cy="141230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1150" b="1" dirty="0">
                <a:solidFill>
                  <a:schemeClr val="dk1"/>
                </a:solidFill>
                <a:latin typeface="Didact Gothic"/>
                <a:ea typeface="Didact Gothic"/>
                <a:cs typeface="Didact Gothic"/>
                <a:sym typeface="Didact Gothic"/>
              </a:rPr>
              <a:t>DESCRIZIONE</a:t>
            </a:r>
            <a:endParaRPr lang="it-IT" sz="1150" dirty="0">
              <a:solidFill>
                <a:schemeClr val="dk1"/>
              </a:solidFill>
              <a:latin typeface="Didact Gothic"/>
              <a:ea typeface="Didact Gothic"/>
              <a:cs typeface="Didact Gothic"/>
              <a:sym typeface="Didact Gothic"/>
            </a:endParaRPr>
          </a:p>
          <a:p>
            <a:pPr algn="just"/>
            <a:r>
              <a:rPr lang="it-IT" sz="1150" b="1" dirty="0" err="1">
                <a:solidFill>
                  <a:schemeClr val="dk1"/>
                </a:solidFill>
                <a:latin typeface="Didact Gothic"/>
                <a:ea typeface="Didact Gothic"/>
                <a:cs typeface="Didact Gothic"/>
                <a:sym typeface="Didact Gothic"/>
              </a:rPr>
              <a:t>Scipy</a:t>
            </a:r>
            <a:r>
              <a:rPr lang="it-IT" sz="1150" dirty="0">
                <a:solidFill>
                  <a:schemeClr val="dk1"/>
                </a:solidFill>
                <a:latin typeface="Didact Gothic"/>
                <a:ea typeface="Didact Gothic"/>
                <a:cs typeface="Didact Gothic"/>
                <a:sym typeface="Didact Gothic"/>
              </a:rPr>
              <a:t> è un ecosistema di software opensource basato su </a:t>
            </a:r>
            <a:r>
              <a:rPr lang="it-IT" sz="1150" b="1" dirty="0">
                <a:solidFill>
                  <a:schemeClr val="dk1"/>
                </a:solidFill>
                <a:latin typeface="Didact Gothic"/>
                <a:ea typeface="Didact Gothic"/>
                <a:cs typeface="Didact Gothic"/>
                <a:sym typeface="Didact Gothic"/>
              </a:rPr>
              <a:t>Python</a:t>
            </a:r>
            <a:r>
              <a:rPr lang="it-IT" sz="1150" dirty="0">
                <a:solidFill>
                  <a:schemeClr val="dk1"/>
                </a:solidFill>
                <a:latin typeface="Didact Gothic"/>
                <a:ea typeface="Didact Gothic"/>
                <a:cs typeface="Didact Gothic"/>
                <a:sym typeface="Didact Gothic"/>
              </a:rPr>
              <a:t> utilizzato per il calcolo scientifico e tecnico. Esso contiene moduli per l’ottimizzazione, algebra lineare, integrazione, interpolazione, funzioni speciali, </a:t>
            </a:r>
            <a:r>
              <a:rPr lang="it-IT" sz="1150" b="1" dirty="0">
                <a:solidFill>
                  <a:schemeClr val="dk1"/>
                </a:solidFill>
                <a:latin typeface="Didact Gothic"/>
                <a:ea typeface="Didact Gothic"/>
                <a:cs typeface="Didact Gothic"/>
                <a:sym typeface="Didact Gothic"/>
              </a:rPr>
              <a:t>FFT</a:t>
            </a:r>
            <a:r>
              <a:rPr lang="it-IT" sz="1150" dirty="0">
                <a:solidFill>
                  <a:schemeClr val="dk1"/>
                </a:solidFill>
                <a:latin typeface="Didact Gothic"/>
                <a:ea typeface="Didact Gothic"/>
                <a:cs typeface="Didact Gothic"/>
                <a:sym typeface="Didact Gothic"/>
              </a:rPr>
              <a:t>, elaborazione di segnali e immagini, risolutori ODE e altri. </a:t>
            </a:r>
          </a:p>
          <a:p>
            <a:pPr algn="just"/>
            <a:endParaRPr lang="en-US" sz="1150" dirty="0">
              <a:solidFill>
                <a:schemeClr val="dk1"/>
              </a:solidFill>
              <a:latin typeface="Didact Gothic"/>
              <a:ea typeface="Didact Gothic"/>
              <a:cs typeface="Didact Gothic"/>
              <a:sym typeface="Didact Gothic"/>
            </a:endParaRP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Durante lo sviluppo del progetto in descrizione sono risultati fondamentali 3 packages dell’ecosistema:</a:t>
            </a:r>
          </a:p>
          <a:p>
            <a:pPr algn="just"/>
            <a:endParaRPr lang="en-US" sz="1150" dirty="0">
              <a:solidFill>
                <a:schemeClr val="dk1"/>
              </a:solidFill>
              <a:latin typeface="Didact Gothic"/>
              <a:ea typeface="Didact Gothic"/>
              <a:cs typeface="Didact Gothic"/>
              <a:sym typeface="Didact Gothic"/>
            </a:endParaRPr>
          </a:p>
          <a:p>
            <a:pPr algn="just"/>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p:txBody>
      </p:sp>
      <p:sp>
        <p:nvSpPr>
          <p:cNvPr id="22" name="Google Shape;234;p37">
            <a:extLst>
              <a:ext uri="{FF2B5EF4-FFF2-40B4-BE49-F238E27FC236}">
                <a16:creationId xmlns:a16="http://schemas.microsoft.com/office/drawing/2014/main" id="{858F8E40-5219-45E4-9232-89C72826A1A5}"/>
              </a:ext>
            </a:extLst>
          </p:cNvPr>
          <p:cNvSpPr txBox="1">
            <a:spLocks/>
          </p:cNvSpPr>
          <p:nvPr/>
        </p:nvSpPr>
        <p:spPr>
          <a:xfrm>
            <a:off x="960562" y="1942204"/>
            <a:ext cx="6681923" cy="110854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lgn="just">
              <a:buFont typeface="Arial" panose="020B0604020202020204" pitchFamily="34" charset="0"/>
              <a:buChar char="•"/>
            </a:pPr>
            <a:r>
              <a:rPr lang="it-IT" sz="1150" b="1" dirty="0" err="1">
                <a:solidFill>
                  <a:schemeClr val="dk1"/>
                </a:solidFill>
                <a:latin typeface="Didact Gothic"/>
                <a:ea typeface="Didact Gothic"/>
                <a:cs typeface="Didact Gothic"/>
                <a:sym typeface="Didact Gothic"/>
              </a:rPr>
              <a:t>Numpy</a:t>
            </a:r>
            <a:r>
              <a:rPr lang="it-IT" sz="1150" b="1" dirty="0">
                <a:solidFill>
                  <a:schemeClr val="dk1"/>
                </a:solidFill>
                <a:latin typeface="Didact Gothic"/>
                <a:ea typeface="Didact Gothic"/>
                <a:cs typeface="Didact Gothic"/>
                <a:sym typeface="Didact Gothic"/>
              </a:rPr>
              <a:t>:</a:t>
            </a:r>
            <a:r>
              <a:rPr lang="it-IT" sz="1150" dirty="0">
                <a:solidFill>
                  <a:schemeClr val="dk1"/>
                </a:solidFill>
                <a:latin typeface="Didact Gothic"/>
                <a:ea typeface="Didact Gothic"/>
                <a:cs typeface="Didact Gothic"/>
                <a:sym typeface="Didact Gothic"/>
              </a:rPr>
              <a:t> utilizzato per la creazione e manipolazione di array N-dimensionali</a:t>
            </a:r>
          </a:p>
          <a:p>
            <a:pPr marL="171450" indent="-171450" algn="just">
              <a:buFont typeface="Arial" panose="020B0604020202020204" pitchFamily="34" charset="0"/>
              <a:buChar char="•"/>
            </a:pPr>
            <a:r>
              <a:rPr lang="it-IT" sz="1150" b="1" dirty="0" err="1">
                <a:solidFill>
                  <a:schemeClr val="dk1"/>
                </a:solidFill>
                <a:latin typeface="Didact Gothic"/>
                <a:ea typeface="Didact Gothic"/>
                <a:cs typeface="Didact Gothic"/>
                <a:sym typeface="Didact Gothic"/>
              </a:rPr>
              <a:t>Scipy</a:t>
            </a:r>
            <a:r>
              <a:rPr lang="it-IT" sz="1150" b="1" dirty="0">
                <a:solidFill>
                  <a:schemeClr val="dk1"/>
                </a:solidFill>
                <a:latin typeface="Didact Gothic"/>
                <a:ea typeface="Didact Gothic"/>
                <a:cs typeface="Didact Gothic"/>
                <a:sym typeface="Didact Gothic"/>
              </a:rPr>
              <a:t> library:  </a:t>
            </a:r>
            <a:r>
              <a:rPr lang="it-IT" sz="1150" dirty="0">
                <a:solidFill>
                  <a:schemeClr val="dk1"/>
                </a:solidFill>
                <a:latin typeface="Didact Gothic"/>
                <a:ea typeface="Didact Gothic"/>
                <a:cs typeface="Didact Gothic"/>
                <a:sym typeface="Didact Gothic"/>
              </a:rPr>
              <a:t>utilizzato per gli algoritmi di calcolo </a:t>
            </a:r>
            <a:r>
              <a:rPr lang="it-IT" sz="1150" b="1" dirty="0" err="1">
                <a:solidFill>
                  <a:schemeClr val="dk1"/>
                </a:solidFill>
                <a:latin typeface="Didact Gothic"/>
                <a:ea typeface="Didact Gothic"/>
                <a:cs typeface="Didact Gothic"/>
                <a:sym typeface="Didact Gothic"/>
              </a:rPr>
              <a:t>dct</a:t>
            </a:r>
            <a:r>
              <a:rPr lang="it-IT" sz="1150" dirty="0">
                <a:solidFill>
                  <a:schemeClr val="dk1"/>
                </a:solidFill>
                <a:latin typeface="Didact Gothic"/>
                <a:ea typeface="Didact Gothic"/>
                <a:cs typeface="Didact Gothic"/>
                <a:sym typeface="Didact Gothic"/>
              </a:rPr>
              <a:t> e </a:t>
            </a:r>
            <a:r>
              <a:rPr lang="it-IT" sz="1150" b="1" dirty="0" err="1">
                <a:solidFill>
                  <a:schemeClr val="dk1"/>
                </a:solidFill>
                <a:latin typeface="Didact Gothic"/>
                <a:ea typeface="Didact Gothic"/>
                <a:cs typeface="Didact Gothic"/>
                <a:sym typeface="Didact Gothic"/>
              </a:rPr>
              <a:t>idct</a:t>
            </a:r>
            <a:endParaRPr lang="it-IT" sz="1150" b="1" dirty="0">
              <a:solidFill>
                <a:schemeClr val="dk1"/>
              </a:solidFill>
              <a:latin typeface="Didact Gothic"/>
              <a:ea typeface="Didact Gothic"/>
              <a:cs typeface="Didact Gothic"/>
              <a:sym typeface="Didact Gothic"/>
            </a:endParaRPr>
          </a:p>
          <a:p>
            <a:pPr marL="171450" indent="-171450" algn="just">
              <a:buFont typeface="Arial" panose="020B0604020202020204" pitchFamily="34" charset="0"/>
              <a:buChar char="•"/>
            </a:pPr>
            <a:r>
              <a:rPr lang="it-IT" sz="1150" b="1" dirty="0" err="1">
                <a:solidFill>
                  <a:schemeClr val="dk1"/>
                </a:solidFill>
                <a:latin typeface="Didact Gothic"/>
                <a:ea typeface="Didact Gothic"/>
                <a:cs typeface="Didact Gothic"/>
                <a:sym typeface="Didact Gothic"/>
              </a:rPr>
              <a:t>Matplotlib</a:t>
            </a:r>
            <a:r>
              <a:rPr lang="it-IT" sz="1150" b="1" dirty="0">
                <a:solidFill>
                  <a:schemeClr val="dk1"/>
                </a:solidFill>
                <a:latin typeface="Didact Gothic"/>
                <a:ea typeface="Didact Gothic"/>
                <a:cs typeface="Didact Gothic"/>
                <a:sym typeface="Didact Gothic"/>
              </a:rPr>
              <a:t>:</a:t>
            </a:r>
            <a:r>
              <a:rPr lang="it-IT" sz="1150" dirty="0">
                <a:solidFill>
                  <a:schemeClr val="dk1"/>
                </a:solidFill>
                <a:latin typeface="Didact Gothic"/>
                <a:ea typeface="Didact Gothic"/>
                <a:cs typeface="Didact Gothic"/>
                <a:sym typeface="Didact Gothic"/>
              </a:rPr>
              <a:t> libreria per il supporto al </a:t>
            </a:r>
            <a:r>
              <a:rPr lang="it-IT" sz="1150" dirty="0" err="1">
                <a:solidFill>
                  <a:schemeClr val="dk1"/>
                </a:solidFill>
                <a:latin typeface="Didact Gothic"/>
                <a:ea typeface="Didact Gothic"/>
                <a:cs typeface="Didact Gothic"/>
                <a:sym typeface="Didact Gothic"/>
              </a:rPr>
              <a:t>plotting</a:t>
            </a:r>
            <a:r>
              <a:rPr lang="it-IT" sz="1150" dirty="0">
                <a:solidFill>
                  <a:schemeClr val="dk1"/>
                </a:solidFill>
                <a:latin typeface="Didact Gothic"/>
                <a:ea typeface="Didact Gothic"/>
                <a:cs typeface="Didact Gothic"/>
                <a:sym typeface="Didact Gothic"/>
              </a:rPr>
              <a:t> di grafici 2D; in questo caso il package in questione è stato utilizzato per la visualizzazione delle immagini</a:t>
            </a:r>
          </a:p>
          <a:p>
            <a:pPr algn="just"/>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p:txBody>
      </p:sp>
      <p:sp>
        <p:nvSpPr>
          <p:cNvPr id="24" name="Google Shape;234;p37">
            <a:extLst>
              <a:ext uri="{FF2B5EF4-FFF2-40B4-BE49-F238E27FC236}">
                <a16:creationId xmlns:a16="http://schemas.microsoft.com/office/drawing/2014/main" id="{831CAEF4-BCAF-4602-A0C2-4DA3E4E70798}"/>
              </a:ext>
            </a:extLst>
          </p:cNvPr>
          <p:cNvSpPr txBox="1">
            <a:spLocks/>
          </p:cNvSpPr>
          <p:nvPr/>
        </p:nvSpPr>
        <p:spPr>
          <a:xfrm>
            <a:off x="608294" y="3050747"/>
            <a:ext cx="6681923" cy="125909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1150" b="1" dirty="0">
                <a:solidFill>
                  <a:schemeClr val="dk1"/>
                </a:solidFill>
                <a:latin typeface="Didact Gothic"/>
                <a:ea typeface="Didact Gothic"/>
                <a:cs typeface="Didact Gothic"/>
                <a:sym typeface="Didact Gothic"/>
              </a:rPr>
              <a:t>SUPPORTO E DOCUMENTAZIONE</a:t>
            </a:r>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La libreria appena descritta risulta ben documentata e supportata (le ultime </a:t>
            </a:r>
            <a:r>
              <a:rPr lang="it-IT" sz="1150" dirty="0" err="1">
                <a:solidFill>
                  <a:schemeClr val="dk1"/>
                </a:solidFill>
                <a:latin typeface="Didact Gothic"/>
                <a:ea typeface="Didact Gothic"/>
                <a:cs typeface="Didact Gothic"/>
                <a:sym typeface="Didact Gothic"/>
              </a:rPr>
              <a:t>released</a:t>
            </a:r>
            <a:r>
              <a:rPr lang="it-IT" sz="1150" dirty="0">
                <a:solidFill>
                  <a:schemeClr val="dk1"/>
                </a:solidFill>
                <a:latin typeface="Didact Gothic"/>
                <a:ea typeface="Didact Gothic"/>
                <a:cs typeface="Didact Gothic"/>
                <a:sym typeface="Didact Gothic"/>
              </a:rPr>
              <a:t> risalgono a fine Maggio 2021 per </a:t>
            </a:r>
            <a:r>
              <a:rPr lang="it-IT" sz="1150" dirty="0" err="1">
                <a:solidFill>
                  <a:schemeClr val="dk1"/>
                </a:solidFill>
                <a:latin typeface="Didact Gothic"/>
                <a:ea typeface="Didact Gothic"/>
                <a:cs typeface="Didact Gothic"/>
                <a:sym typeface="Didact Gothic"/>
              </a:rPr>
              <a:t>Numpy</a:t>
            </a:r>
            <a:r>
              <a:rPr lang="it-IT" sz="1150" dirty="0">
                <a:solidFill>
                  <a:schemeClr val="dk1"/>
                </a:solidFill>
                <a:latin typeface="Didact Gothic"/>
                <a:ea typeface="Didact Gothic"/>
                <a:cs typeface="Didact Gothic"/>
                <a:sym typeface="Didact Gothic"/>
              </a:rPr>
              <a:t> e fine Aprile 2021 per </a:t>
            </a:r>
            <a:r>
              <a:rPr lang="it-IT" sz="1150" dirty="0" err="1">
                <a:solidFill>
                  <a:schemeClr val="dk1"/>
                </a:solidFill>
                <a:latin typeface="Didact Gothic"/>
                <a:ea typeface="Didact Gothic"/>
                <a:cs typeface="Didact Gothic"/>
                <a:sym typeface="Didact Gothic"/>
              </a:rPr>
              <a:t>Scipy</a:t>
            </a:r>
            <a:r>
              <a:rPr lang="it-IT" sz="1150" dirty="0">
                <a:solidFill>
                  <a:schemeClr val="dk1"/>
                </a:solidFill>
                <a:latin typeface="Didact Gothic"/>
                <a:ea typeface="Didact Gothic"/>
                <a:cs typeface="Didact Gothic"/>
                <a:sym typeface="Didact Gothic"/>
              </a:rPr>
              <a:t> Library). </a:t>
            </a: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Ulteriori informazioni presso il sito ufficiale https://www.scipy.org/ </a:t>
            </a:r>
          </a:p>
          <a:p>
            <a:pPr algn="just"/>
            <a:endParaRPr lang="it-IT" sz="1150" dirty="0">
              <a:solidFill>
                <a:schemeClr val="dk1"/>
              </a:solidFill>
              <a:latin typeface="Didact Gothic"/>
              <a:ea typeface="Didact Gothic"/>
              <a:cs typeface="Didact Gothic"/>
              <a:sym typeface="Didact Gothic"/>
            </a:endParaRPr>
          </a:p>
          <a:p>
            <a:pPr algn="just"/>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p:txBody>
      </p:sp>
    </p:spTree>
    <p:extLst>
      <p:ext uri="{BB962C8B-B14F-4D97-AF65-F5344CB8AC3E}">
        <p14:creationId xmlns:p14="http://schemas.microsoft.com/office/powerpoint/2010/main" val="1577354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29" name="Google Shape;234;p37">
            <a:extLst>
              <a:ext uri="{FF2B5EF4-FFF2-40B4-BE49-F238E27FC236}">
                <a16:creationId xmlns:a16="http://schemas.microsoft.com/office/drawing/2014/main" id="{2F103D14-F11D-4F0F-BEB1-856E40D9FB24}"/>
              </a:ext>
            </a:extLst>
          </p:cNvPr>
          <p:cNvSpPr txBox="1">
            <a:spLocks/>
          </p:cNvSpPr>
          <p:nvPr/>
        </p:nvSpPr>
        <p:spPr>
          <a:xfrm>
            <a:off x="1231038" y="749756"/>
            <a:ext cx="6681923" cy="151375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b="1" dirty="0">
                <a:solidFill>
                  <a:schemeClr val="dk1"/>
                </a:solidFill>
                <a:latin typeface="Didact Gothic"/>
                <a:ea typeface="Didact Gothic"/>
                <a:cs typeface="Didact Gothic"/>
                <a:sym typeface="Didact Gothic"/>
              </a:rPr>
              <a:t>SCIPY FFT</a:t>
            </a:r>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Le funzioni utilizzate all’interno del progetto per eseguire le </a:t>
            </a:r>
            <a:r>
              <a:rPr lang="it-IT" sz="1150" b="1" dirty="0">
                <a:solidFill>
                  <a:schemeClr val="dk1"/>
                </a:solidFill>
                <a:latin typeface="Didact Gothic"/>
                <a:ea typeface="Didact Gothic"/>
                <a:cs typeface="Didact Gothic"/>
                <a:sym typeface="Didact Gothic"/>
              </a:rPr>
              <a:t>trasformate di Fourier </a:t>
            </a:r>
            <a:r>
              <a:rPr lang="it-IT" sz="1150" dirty="0">
                <a:solidFill>
                  <a:schemeClr val="dk1"/>
                </a:solidFill>
                <a:latin typeface="Didact Gothic"/>
                <a:ea typeface="Didact Gothic"/>
                <a:cs typeface="Didact Gothic"/>
                <a:sym typeface="Didact Gothic"/>
              </a:rPr>
              <a:t>fanno parte della raccolta </a:t>
            </a:r>
            <a:r>
              <a:rPr lang="it-IT" sz="1150" b="1" dirty="0" err="1">
                <a:solidFill>
                  <a:schemeClr val="dk1"/>
                </a:solidFill>
                <a:latin typeface="Didact Gothic"/>
                <a:ea typeface="Didact Gothic"/>
                <a:cs typeface="Didact Gothic"/>
                <a:sym typeface="Didact Gothic"/>
              </a:rPr>
              <a:t>scipy.fft</a:t>
            </a:r>
            <a:r>
              <a:rPr lang="it-IT" sz="1150" b="1" dirty="0">
                <a:solidFill>
                  <a:schemeClr val="dk1"/>
                </a:solidFill>
                <a:latin typeface="Didact Gothic"/>
                <a:ea typeface="Didact Gothic"/>
                <a:cs typeface="Didact Gothic"/>
                <a:sym typeface="Didact Gothic"/>
              </a:rPr>
              <a:t> </a:t>
            </a:r>
            <a:r>
              <a:rPr lang="it-IT" sz="1150" dirty="0">
                <a:solidFill>
                  <a:schemeClr val="dk1"/>
                </a:solidFill>
                <a:latin typeface="Didact Gothic"/>
                <a:ea typeface="Didact Gothic"/>
                <a:cs typeface="Didact Gothic"/>
                <a:sym typeface="Didact Gothic"/>
              </a:rPr>
              <a:t>e prendono il nome, sotto di essa, di </a:t>
            </a:r>
            <a:r>
              <a:rPr lang="it-IT" sz="1150" b="1" dirty="0" err="1">
                <a:solidFill>
                  <a:schemeClr val="dk1"/>
                </a:solidFill>
                <a:latin typeface="Didact Gothic"/>
                <a:ea typeface="Didact Gothic"/>
                <a:cs typeface="Didact Gothic"/>
                <a:sym typeface="Didact Gothic"/>
              </a:rPr>
              <a:t>scipy.fft.dct</a:t>
            </a:r>
            <a:r>
              <a:rPr lang="it-IT" sz="1150" b="1" dirty="0">
                <a:solidFill>
                  <a:schemeClr val="dk1"/>
                </a:solidFill>
                <a:latin typeface="Didact Gothic"/>
                <a:ea typeface="Didact Gothic"/>
                <a:cs typeface="Didact Gothic"/>
                <a:sym typeface="Didact Gothic"/>
              </a:rPr>
              <a:t> </a:t>
            </a:r>
            <a:r>
              <a:rPr lang="it-IT" sz="1150" dirty="0">
                <a:solidFill>
                  <a:schemeClr val="dk1"/>
                </a:solidFill>
                <a:latin typeface="Didact Gothic"/>
                <a:ea typeface="Didact Gothic"/>
                <a:cs typeface="Didact Gothic"/>
                <a:sym typeface="Didact Gothic"/>
              </a:rPr>
              <a:t> e </a:t>
            </a:r>
            <a:r>
              <a:rPr lang="it-IT" sz="1150" b="1" dirty="0" err="1">
                <a:solidFill>
                  <a:schemeClr val="dk1"/>
                </a:solidFill>
                <a:latin typeface="Didact Gothic"/>
                <a:ea typeface="Didact Gothic"/>
                <a:cs typeface="Didact Gothic"/>
                <a:sym typeface="Didact Gothic"/>
              </a:rPr>
              <a:t>scipy.fft.idct</a:t>
            </a:r>
            <a:r>
              <a:rPr lang="it-IT" sz="1150" b="1" dirty="0">
                <a:solidFill>
                  <a:schemeClr val="dk1"/>
                </a:solidFill>
                <a:latin typeface="Didact Gothic"/>
                <a:ea typeface="Didact Gothic"/>
                <a:cs typeface="Didact Gothic"/>
                <a:sym typeface="Didact Gothic"/>
              </a:rPr>
              <a:t>; </a:t>
            </a:r>
            <a:r>
              <a:rPr lang="it-IT" sz="1150" dirty="0">
                <a:solidFill>
                  <a:schemeClr val="dk1"/>
                </a:solidFill>
                <a:latin typeface="Didact Gothic"/>
                <a:ea typeface="Didact Gothic"/>
                <a:cs typeface="Didact Gothic"/>
                <a:sym typeface="Didact Gothic"/>
              </a:rPr>
              <a:t>esse calcolano rispettivamente </a:t>
            </a:r>
            <a:r>
              <a:rPr lang="it-IT" sz="1150" b="1" dirty="0">
                <a:solidFill>
                  <a:schemeClr val="dk1"/>
                </a:solidFill>
                <a:latin typeface="Didact Gothic"/>
                <a:ea typeface="Didact Gothic"/>
                <a:cs typeface="Didact Gothic"/>
                <a:sym typeface="Didact Gothic"/>
              </a:rPr>
              <a:t> </a:t>
            </a:r>
            <a:r>
              <a:rPr lang="it-IT" sz="1150" dirty="0">
                <a:solidFill>
                  <a:schemeClr val="dk1"/>
                </a:solidFill>
                <a:latin typeface="Didact Gothic"/>
                <a:ea typeface="Didact Gothic"/>
                <a:cs typeface="Didact Gothic"/>
                <a:sym typeface="Didact Gothic"/>
              </a:rPr>
              <a:t>la </a:t>
            </a:r>
            <a:r>
              <a:rPr lang="it-IT" sz="1150" b="1" dirty="0">
                <a:solidFill>
                  <a:schemeClr val="dk1"/>
                </a:solidFill>
                <a:latin typeface="Didact Gothic"/>
                <a:ea typeface="Didact Gothic"/>
                <a:cs typeface="Didact Gothic"/>
                <a:sym typeface="Didact Gothic"/>
              </a:rPr>
              <a:t>Discrete Cosine </a:t>
            </a:r>
            <a:r>
              <a:rPr lang="it-IT" sz="1150" b="1" dirty="0" err="1">
                <a:solidFill>
                  <a:schemeClr val="dk1"/>
                </a:solidFill>
                <a:latin typeface="Didact Gothic"/>
                <a:ea typeface="Didact Gothic"/>
                <a:cs typeface="Didact Gothic"/>
                <a:sym typeface="Didact Gothic"/>
              </a:rPr>
              <a:t>Transform</a:t>
            </a:r>
            <a:r>
              <a:rPr lang="it-IT" sz="1150" b="1" dirty="0">
                <a:solidFill>
                  <a:schemeClr val="dk1"/>
                </a:solidFill>
                <a:latin typeface="Didact Gothic"/>
                <a:ea typeface="Didact Gothic"/>
                <a:cs typeface="Didact Gothic"/>
                <a:sym typeface="Didact Gothic"/>
              </a:rPr>
              <a:t> </a:t>
            </a:r>
            <a:r>
              <a:rPr lang="it-IT" sz="1150" dirty="0">
                <a:solidFill>
                  <a:schemeClr val="dk1"/>
                </a:solidFill>
                <a:latin typeface="Didact Gothic"/>
                <a:ea typeface="Didact Gothic"/>
                <a:cs typeface="Didact Gothic"/>
                <a:sym typeface="Didact Gothic"/>
              </a:rPr>
              <a:t>e la </a:t>
            </a:r>
            <a:r>
              <a:rPr lang="it-IT" sz="1150" b="1" dirty="0">
                <a:solidFill>
                  <a:schemeClr val="dk1"/>
                </a:solidFill>
                <a:latin typeface="Didact Gothic"/>
                <a:ea typeface="Didact Gothic"/>
                <a:cs typeface="Didact Gothic"/>
                <a:sym typeface="Didact Gothic"/>
              </a:rPr>
              <a:t> Inverse DCT </a:t>
            </a:r>
            <a:r>
              <a:rPr lang="it-IT" sz="1150" dirty="0">
                <a:solidFill>
                  <a:schemeClr val="dk1"/>
                </a:solidFill>
                <a:latin typeface="Didact Gothic"/>
                <a:ea typeface="Didact Gothic"/>
                <a:cs typeface="Didact Gothic"/>
                <a:sym typeface="Didact Gothic"/>
              </a:rPr>
              <a:t>di una sequenza di tipo arbitrario x.</a:t>
            </a:r>
          </a:p>
          <a:p>
            <a:pPr algn="just"/>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Le funzioni permettono di specificare importanti parametri per eseguire varianti dell’algoritmo, scegliere il fattore di scaling, e altri; vediamo nello specifico alcuni di questi:</a:t>
            </a:r>
          </a:p>
        </p:txBody>
      </p:sp>
      <p:sp>
        <p:nvSpPr>
          <p:cNvPr id="35" name="Google Shape;234;p37">
            <a:extLst>
              <a:ext uri="{FF2B5EF4-FFF2-40B4-BE49-F238E27FC236}">
                <a16:creationId xmlns:a16="http://schemas.microsoft.com/office/drawing/2014/main" id="{6B317301-E775-4113-A993-43BBABF548F2}"/>
              </a:ext>
            </a:extLst>
          </p:cNvPr>
          <p:cNvSpPr txBox="1">
            <a:spLocks/>
          </p:cNvSpPr>
          <p:nvPr/>
        </p:nvSpPr>
        <p:spPr>
          <a:xfrm>
            <a:off x="1642017" y="2306964"/>
            <a:ext cx="6049838" cy="136562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lgn="just">
              <a:buFont typeface="Arial" panose="020B0604020202020204" pitchFamily="34" charset="0"/>
              <a:buChar char="•"/>
            </a:pPr>
            <a:r>
              <a:rPr lang="it-IT" sz="1150" b="1" dirty="0" err="1">
                <a:solidFill>
                  <a:schemeClr val="dk1"/>
                </a:solidFill>
                <a:latin typeface="Didact Gothic"/>
                <a:ea typeface="Didact Gothic"/>
                <a:cs typeface="Didact Gothic"/>
                <a:sym typeface="Didact Gothic"/>
              </a:rPr>
              <a:t>axis</a:t>
            </a:r>
            <a:r>
              <a:rPr lang="it-IT" sz="1150" b="1" dirty="0">
                <a:solidFill>
                  <a:schemeClr val="dk1"/>
                </a:solidFill>
                <a:latin typeface="Didact Gothic"/>
                <a:ea typeface="Didact Gothic"/>
                <a:cs typeface="Didact Gothic"/>
                <a:sym typeface="Didact Gothic"/>
              </a:rPr>
              <a:t>: </a:t>
            </a:r>
            <a:r>
              <a:rPr lang="it-IT" sz="1150" dirty="0">
                <a:solidFill>
                  <a:schemeClr val="dk1"/>
                </a:solidFill>
                <a:latin typeface="Didact Gothic"/>
                <a:ea typeface="Didact Gothic"/>
                <a:cs typeface="Didact Gothic"/>
                <a:sym typeface="Didact Gothic"/>
              </a:rPr>
              <a:t>asse lungo il quale viene calcolata la funzione; questo permette di eseguire, come nel nostro caso, la </a:t>
            </a:r>
            <a:r>
              <a:rPr lang="it-IT" sz="1150" dirty="0" err="1">
                <a:solidFill>
                  <a:schemeClr val="dk1"/>
                </a:solidFill>
                <a:latin typeface="Didact Gothic"/>
                <a:ea typeface="Didact Gothic"/>
                <a:cs typeface="Didact Gothic"/>
                <a:sym typeface="Didact Gothic"/>
              </a:rPr>
              <a:t>dct</a:t>
            </a:r>
            <a:r>
              <a:rPr lang="it-IT" sz="1150" dirty="0">
                <a:solidFill>
                  <a:schemeClr val="dk1"/>
                </a:solidFill>
                <a:latin typeface="Didact Gothic"/>
                <a:ea typeface="Didact Gothic"/>
                <a:cs typeface="Didact Gothic"/>
                <a:sym typeface="Didact Gothic"/>
              </a:rPr>
              <a:t> (o </a:t>
            </a:r>
            <a:r>
              <a:rPr lang="it-IT" sz="1150" dirty="0" err="1">
                <a:solidFill>
                  <a:schemeClr val="dk1"/>
                </a:solidFill>
                <a:latin typeface="Didact Gothic"/>
                <a:ea typeface="Didact Gothic"/>
                <a:cs typeface="Didact Gothic"/>
                <a:sym typeface="Didact Gothic"/>
              </a:rPr>
              <a:t>idct</a:t>
            </a:r>
            <a:r>
              <a:rPr lang="it-IT" sz="1150" dirty="0">
                <a:solidFill>
                  <a:schemeClr val="dk1"/>
                </a:solidFill>
                <a:latin typeface="Didact Gothic"/>
                <a:ea typeface="Didact Gothic"/>
                <a:cs typeface="Didact Gothic"/>
                <a:sym typeface="Didact Gothic"/>
              </a:rPr>
              <a:t>) prima per righe e poi per colonne, applicando dunque due volte la funzione </a:t>
            </a:r>
            <a:r>
              <a:rPr lang="it-IT" sz="1150" b="1" dirty="0">
                <a:solidFill>
                  <a:schemeClr val="dk1"/>
                </a:solidFill>
                <a:latin typeface="Didact Gothic"/>
                <a:ea typeface="Didact Gothic"/>
                <a:cs typeface="Didact Gothic"/>
                <a:sym typeface="Didact Gothic"/>
              </a:rPr>
              <a:t>  </a:t>
            </a:r>
            <a:endParaRPr lang="it-IT" sz="1150" dirty="0">
              <a:solidFill>
                <a:schemeClr val="dk1"/>
              </a:solidFill>
              <a:latin typeface="Didact Gothic"/>
              <a:ea typeface="Didact Gothic"/>
              <a:cs typeface="Didact Gothic"/>
              <a:sym typeface="Didact Gothic"/>
            </a:endParaRPr>
          </a:p>
          <a:p>
            <a:pPr algn="just"/>
            <a:endParaRPr lang="it-IT" sz="1150" dirty="0">
              <a:solidFill>
                <a:schemeClr val="dk1"/>
              </a:solidFill>
              <a:latin typeface="Didact Gothic"/>
              <a:ea typeface="Didact Gothic"/>
              <a:cs typeface="Didact Gothic"/>
              <a:sym typeface="Didact Gothic"/>
            </a:endParaRPr>
          </a:p>
          <a:p>
            <a:pPr marL="171450" indent="-171450" algn="just">
              <a:buFont typeface="Arial" panose="020B0604020202020204" pitchFamily="34" charset="0"/>
              <a:buChar char="•"/>
            </a:pPr>
            <a:r>
              <a:rPr lang="it-IT" sz="1150" b="1" dirty="0" err="1">
                <a:solidFill>
                  <a:schemeClr val="dk1"/>
                </a:solidFill>
                <a:latin typeface="Didact Gothic"/>
                <a:ea typeface="Didact Gothic"/>
                <a:cs typeface="Didact Gothic"/>
                <a:sym typeface="Didact Gothic"/>
              </a:rPr>
              <a:t>norm</a:t>
            </a:r>
            <a:r>
              <a:rPr lang="it-IT" sz="1150" b="1" dirty="0">
                <a:solidFill>
                  <a:schemeClr val="dk1"/>
                </a:solidFill>
                <a:latin typeface="Didact Gothic"/>
                <a:ea typeface="Didact Gothic"/>
                <a:cs typeface="Didact Gothic"/>
                <a:sym typeface="Didact Gothic"/>
              </a:rPr>
              <a:t> {“</a:t>
            </a:r>
            <a:r>
              <a:rPr lang="it-IT" sz="1150" b="1" dirty="0" err="1">
                <a:solidFill>
                  <a:schemeClr val="dk1"/>
                </a:solidFill>
                <a:latin typeface="Didact Gothic"/>
                <a:ea typeface="Didact Gothic"/>
                <a:cs typeface="Didact Gothic"/>
                <a:sym typeface="Didact Gothic"/>
              </a:rPr>
              <a:t>backward</a:t>
            </a:r>
            <a:r>
              <a:rPr lang="it-IT" sz="1150" b="1" dirty="0">
                <a:solidFill>
                  <a:schemeClr val="dk1"/>
                </a:solidFill>
                <a:latin typeface="Didact Gothic"/>
                <a:ea typeface="Didact Gothic"/>
                <a:cs typeface="Didact Gothic"/>
                <a:sym typeface="Didact Gothic"/>
              </a:rPr>
              <a:t>”, “</a:t>
            </a:r>
            <a:r>
              <a:rPr lang="it-IT" sz="1150" b="1" dirty="0" err="1">
                <a:solidFill>
                  <a:schemeClr val="dk1"/>
                </a:solidFill>
                <a:latin typeface="Didact Gothic"/>
                <a:ea typeface="Didact Gothic"/>
                <a:cs typeface="Didact Gothic"/>
                <a:sym typeface="Didact Gothic"/>
              </a:rPr>
              <a:t>ortho</a:t>
            </a:r>
            <a:r>
              <a:rPr lang="it-IT" sz="1150" b="1" dirty="0">
                <a:solidFill>
                  <a:schemeClr val="dk1"/>
                </a:solidFill>
                <a:latin typeface="Didact Gothic"/>
                <a:ea typeface="Didact Gothic"/>
                <a:cs typeface="Didact Gothic"/>
                <a:sym typeface="Didact Gothic"/>
              </a:rPr>
              <a:t>”, “</a:t>
            </a:r>
            <a:r>
              <a:rPr lang="it-IT" sz="1150" b="1" dirty="0" err="1">
                <a:solidFill>
                  <a:schemeClr val="dk1"/>
                </a:solidFill>
                <a:latin typeface="Didact Gothic"/>
                <a:ea typeface="Didact Gothic"/>
                <a:cs typeface="Didact Gothic"/>
                <a:sym typeface="Didact Gothic"/>
              </a:rPr>
              <a:t>forward</a:t>
            </a:r>
            <a:r>
              <a:rPr lang="it-IT" sz="1150" b="1" dirty="0">
                <a:solidFill>
                  <a:schemeClr val="dk1"/>
                </a:solidFill>
                <a:latin typeface="Didact Gothic"/>
                <a:ea typeface="Didact Gothic"/>
                <a:cs typeface="Didact Gothic"/>
                <a:sym typeface="Didact Gothic"/>
              </a:rPr>
              <a:t>”: </a:t>
            </a:r>
            <a:r>
              <a:rPr lang="it-IT" sz="1150" dirty="0">
                <a:solidFill>
                  <a:schemeClr val="dk1"/>
                </a:solidFill>
                <a:latin typeface="Didact Gothic"/>
                <a:ea typeface="Didact Gothic"/>
                <a:cs typeface="Didact Gothic"/>
                <a:sym typeface="Didact Gothic"/>
              </a:rPr>
              <a:t>permette di specificare la “</a:t>
            </a:r>
            <a:r>
              <a:rPr lang="it-IT" sz="1150" dirty="0" err="1">
                <a:solidFill>
                  <a:schemeClr val="dk1"/>
                </a:solidFill>
                <a:latin typeface="Didact Gothic"/>
                <a:ea typeface="Didact Gothic"/>
                <a:cs typeface="Didact Gothic"/>
                <a:sym typeface="Didact Gothic"/>
              </a:rPr>
              <a:t>normalized</a:t>
            </a:r>
            <a:r>
              <a:rPr lang="it-IT" sz="1150" dirty="0">
                <a:solidFill>
                  <a:schemeClr val="dk1"/>
                </a:solidFill>
                <a:latin typeface="Didact Gothic"/>
                <a:ea typeface="Didact Gothic"/>
                <a:cs typeface="Didact Gothic"/>
                <a:sym typeface="Didact Gothic"/>
              </a:rPr>
              <a:t> mode”; ad ognuna di esse corrisponderà un diverso fattore di scalatura per la base, in particolare:</a:t>
            </a:r>
            <a:endParaRPr lang="it-IT" sz="1150" b="1" dirty="0">
              <a:solidFill>
                <a:schemeClr val="dk1"/>
              </a:solidFill>
              <a:latin typeface="Didact Gothic"/>
              <a:ea typeface="Didact Gothic"/>
              <a:cs typeface="Didact Gothic"/>
              <a:sym typeface="Didact Gothic"/>
            </a:endParaRPr>
          </a:p>
          <a:p>
            <a:pPr marL="171450" indent="-171450">
              <a:buFont typeface="Arial" panose="020B0604020202020204" pitchFamily="34" charset="0"/>
              <a:buChar char="•"/>
            </a:pPr>
            <a:endParaRPr lang="it-IT" sz="1150" b="1" dirty="0">
              <a:solidFill>
                <a:schemeClr val="dk1"/>
              </a:solidFill>
              <a:latin typeface="Didact Gothic"/>
              <a:ea typeface="Didact Gothic"/>
              <a:cs typeface="Didact Gothic"/>
              <a:sym typeface="Didact Gothic"/>
            </a:endParaRPr>
          </a:p>
          <a:p>
            <a:pPr marL="171450" lvl="3" indent="-171450">
              <a:buFont typeface="Arial" panose="020B0604020202020204" pitchFamily="34" charset="0"/>
              <a:buChar char="•"/>
            </a:pPr>
            <a:endParaRPr lang="en-US" sz="1150" dirty="0">
              <a:solidFill>
                <a:schemeClr val="dk1"/>
              </a:solidFill>
              <a:latin typeface="Didact Gothic"/>
              <a:ea typeface="Didact Gothic"/>
              <a:cs typeface="Didact Gothic"/>
              <a:sym typeface="Didact Gothic"/>
            </a:endParaRPr>
          </a:p>
        </p:txBody>
      </p:sp>
      <mc:AlternateContent xmlns:mc="http://schemas.openxmlformats.org/markup-compatibility/2006" xmlns:a14="http://schemas.microsoft.com/office/drawing/2010/main">
        <mc:Choice Requires="a14">
          <p:sp>
            <p:nvSpPr>
              <p:cNvPr id="38" name="Google Shape;234;p37">
                <a:extLst>
                  <a:ext uri="{FF2B5EF4-FFF2-40B4-BE49-F238E27FC236}">
                    <a16:creationId xmlns:a16="http://schemas.microsoft.com/office/drawing/2014/main" id="{2557AD8B-3D42-4F30-A69A-18E52757FDFE}"/>
                  </a:ext>
                </a:extLst>
              </p:cNvPr>
              <p:cNvSpPr txBox="1">
                <a:spLocks/>
              </p:cNvSpPr>
              <p:nvPr/>
            </p:nvSpPr>
            <p:spPr>
              <a:xfrm>
                <a:off x="2151683" y="3587646"/>
                <a:ext cx="5761278" cy="80609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lgn="just">
                  <a:buFont typeface="Courier New" panose="02070309020205020404" pitchFamily="49" charset="0"/>
                  <a:buChar char="o"/>
                </a:pPr>
                <a:r>
                  <a:rPr lang="it-IT" sz="1150" b="1" dirty="0" err="1">
                    <a:solidFill>
                      <a:schemeClr val="dk1"/>
                    </a:solidFill>
                    <a:latin typeface="Didact Gothic"/>
                    <a:ea typeface="Didact Gothic"/>
                    <a:cs typeface="Didact Gothic"/>
                    <a:sym typeface="Didact Gothic"/>
                  </a:rPr>
                  <a:t>norm</a:t>
                </a:r>
                <a:r>
                  <a:rPr lang="it-IT" sz="1150" b="1" dirty="0">
                    <a:solidFill>
                      <a:schemeClr val="dk1"/>
                    </a:solidFill>
                    <a:latin typeface="Didact Gothic"/>
                    <a:ea typeface="Didact Gothic"/>
                    <a:cs typeface="Didact Gothic"/>
                    <a:sym typeface="Didact Gothic"/>
                  </a:rPr>
                  <a:t>=“</a:t>
                </a:r>
                <a:r>
                  <a:rPr lang="it-IT" sz="1150" b="1" dirty="0" err="1">
                    <a:solidFill>
                      <a:schemeClr val="dk1"/>
                    </a:solidFill>
                    <a:latin typeface="Didact Gothic"/>
                    <a:ea typeface="Didact Gothic"/>
                    <a:cs typeface="Didact Gothic"/>
                    <a:sym typeface="Didact Gothic"/>
                  </a:rPr>
                  <a:t>backward</a:t>
                </a:r>
                <a:r>
                  <a:rPr lang="it-IT" sz="1150" b="1" dirty="0">
                    <a:solidFill>
                      <a:schemeClr val="dk1"/>
                    </a:solidFill>
                    <a:latin typeface="Didact Gothic"/>
                    <a:ea typeface="Didact Gothic"/>
                    <a:cs typeface="Didact Gothic"/>
                    <a:sym typeface="Didact Gothic"/>
                  </a:rPr>
                  <a:t>”: </a:t>
                </a:r>
                <a:r>
                  <a:rPr lang="it-IT" sz="1150" dirty="0">
                    <a:solidFill>
                      <a:schemeClr val="dk1"/>
                    </a:solidFill>
                    <a:latin typeface="Didact Gothic"/>
                    <a:ea typeface="Didact Gothic"/>
                    <a:cs typeface="Didact Gothic"/>
                    <a:sym typeface="Didact Gothic"/>
                  </a:rPr>
                  <a:t>non vi è fattore di scalatura</a:t>
                </a:r>
              </a:p>
              <a:p>
                <a:pPr marL="171450" indent="-171450" algn="just">
                  <a:buFont typeface="Courier New" panose="02070309020205020404" pitchFamily="49" charset="0"/>
                  <a:buChar char="o"/>
                </a:pPr>
                <a:r>
                  <a:rPr lang="it-IT" sz="1150" b="1" dirty="0" err="1">
                    <a:solidFill>
                      <a:schemeClr val="dk1"/>
                    </a:solidFill>
                    <a:latin typeface="Didact Gothic"/>
                    <a:ea typeface="Didact Gothic"/>
                    <a:cs typeface="Didact Gothic"/>
                    <a:sym typeface="Didact Gothic"/>
                  </a:rPr>
                  <a:t>norm</a:t>
                </a:r>
                <a:r>
                  <a:rPr lang="it-IT" sz="1150" b="1" dirty="0">
                    <a:solidFill>
                      <a:schemeClr val="dk1"/>
                    </a:solidFill>
                    <a:latin typeface="Didact Gothic"/>
                    <a:ea typeface="Didact Gothic"/>
                    <a:cs typeface="Didact Gothic"/>
                    <a:sym typeface="Didact Gothic"/>
                  </a:rPr>
                  <a:t>=“</a:t>
                </a:r>
                <a:r>
                  <a:rPr lang="it-IT" sz="1150" b="1" dirty="0" err="1">
                    <a:solidFill>
                      <a:schemeClr val="dk1"/>
                    </a:solidFill>
                    <a:latin typeface="Didact Gothic"/>
                    <a:ea typeface="Didact Gothic"/>
                    <a:cs typeface="Didact Gothic"/>
                    <a:sym typeface="Didact Gothic"/>
                  </a:rPr>
                  <a:t>forward</a:t>
                </a:r>
                <a:r>
                  <a:rPr lang="it-IT" sz="1150" b="1" dirty="0">
                    <a:solidFill>
                      <a:schemeClr val="dk1"/>
                    </a:solidFill>
                    <a:latin typeface="Didact Gothic"/>
                    <a:ea typeface="Didact Gothic"/>
                    <a:cs typeface="Didact Gothic"/>
                    <a:sym typeface="Didact Gothic"/>
                  </a:rPr>
                  <a:t>”: </a:t>
                </a:r>
                <a:r>
                  <a:rPr lang="it-IT" sz="1150" dirty="0">
                    <a:solidFill>
                      <a:schemeClr val="dk1"/>
                    </a:solidFill>
                    <a:latin typeface="Didact Gothic"/>
                    <a:ea typeface="Didact Gothic"/>
                    <a:cs typeface="Didact Gothic"/>
                    <a:sym typeface="Didact Gothic"/>
                  </a:rPr>
                  <a:t>viene applicato un fattore di </a:t>
                </a:r>
                <a14:m>
                  <m:oMath xmlns:m="http://schemas.openxmlformats.org/officeDocument/2006/math">
                    <m:f>
                      <m:fPr>
                        <m:ctrlPr>
                          <a:rPr lang="it-IT" sz="1150" b="0" i="1" smtClean="0">
                            <a:solidFill>
                              <a:schemeClr val="dk1"/>
                            </a:solidFill>
                            <a:latin typeface="Cambria Math" panose="02040503050406030204" pitchFamily="18" charset="0"/>
                            <a:ea typeface="Didact Gothic"/>
                            <a:cs typeface="Didact Gothic"/>
                            <a:sym typeface="Didact Gothic"/>
                          </a:rPr>
                        </m:ctrlPr>
                      </m:fPr>
                      <m:num>
                        <m:r>
                          <a:rPr lang="it-IT" sz="1150" b="0" i="1" smtClean="0">
                            <a:solidFill>
                              <a:schemeClr val="dk1"/>
                            </a:solidFill>
                            <a:latin typeface="Cambria Math" panose="02040503050406030204" pitchFamily="18" charset="0"/>
                            <a:ea typeface="Didact Gothic"/>
                            <a:cs typeface="Didact Gothic"/>
                            <a:sym typeface="Didact Gothic"/>
                          </a:rPr>
                          <m:t>1</m:t>
                        </m:r>
                      </m:num>
                      <m:den>
                        <m:r>
                          <a:rPr lang="it-IT" sz="1150" b="0" i="1" smtClean="0">
                            <a:solidFill>
                              <a:schemeClr val="dk1"/>
                            </a:solidFill>
                            <a:latin typeface="Cambria Math" panose="02040503050406030204" pitchFamily="18" charset="0"/>
                            <a:ea typeface="Didact Gothic"/>
                            <a:cs typeface="Didact Gothic"/>
                            <a:sym typeface="Didact Gothic"/>
                          </a:rPr>
                          <m:t>𝑁</m:t>
                        </m:r>
                      </m:den>
                    </m:f>
                  </m:oMath>
                </a14:m>
                <a:endParaRPr lang="it-IT" sz="1150" b="1" dirty="0">
                  <a:solidFill>
                    <a:schemeClr val="dk1"/>
                  </a:solidFill>
                  <a:latin typeface="Didact Gothic"/>
                  <a:ea typeface="Didact Gothic"/>
                  <a:cs typeface="Didact Gothic"/>
                  <a:sym typeface="Didact Gothic"/>
                </a:endParaRPr>
              </a:p>
              <a:p>
                <a:pPr marL="171450" indent="-171450" algn="just">
                  <a:buFont typeface="Courier New" panose="02070309020205020404" pitchFamily="49" charset="0"/>
                  <a:buChar char="o"/>
                </a:pPr>
                <a:r>
                  <a:rPr lang="it-IT" sz="1150" b="1" dirty="0" err="1">
                    <a:solidFill>
                      <a:schemeClr val="dk1"/>
                    </a:solidFill>
                    <a:latin typeface="Didact Gothic"/>
                    <a:ea typeface="Didact Gothic"/>
                    <a:cs typeface="Didact Gothic"/>
                    <a:sym typeface="Didact Gothic"/>
                  </a:rPr>
                  <a:t>norm</a:t>
                </a:r>
                <a:r>
                  <a:rPr lang="it-IT" sz="1150" b="1" dirty="0">
                    <a:solidFill>
                      <a:schemeClr val="dk1"/>
                    </a:solidFill>
                    <a:latin typeface="Didact Gothic"/>
                    <a:ea typeface="Didact Gothic"/>
                    <a:cs typeface="Didact Gothic"/>
                    <a:sym typeface="Didact Gothic"/>
                  </a:rPr>
                  <a:t>=“</a:t>
                </a:r>
                <a:r>
                  <a:rPr lang="it-IT" sz="1150" b="1" dirty="0" err="1">
                    <a:solidFill>
                      <a:schemeClr val="dk1"/>
                    </a:solidFill>
                    <a:latin typeface="Didact Gothic"/>
                    <a:ea typeface="Didact Gothic"/>
                    <a:cs typeface="Didact Gothic"/>
                    <a:sym typeface="Didact Gothic"/>
                  </a:rPr>
                  <a:t>ortho</a:t>
                </a:r>
                <a:r>
                  <a:rPr lang="it-IT" sz="1150" b="1" dirty="0">
                    <a:solidFill>
                      <a:schemeClr val="dk1"/>
                    </a:solidFill>
                    <a:latin typeface="Didact Gothic"/>
                    <a:ea typeface="Didact Gothic"/>
                    <a:cs typeface="Didact Gothic"/>
                    <a:sym typeface="Didact Gothic"/>
                  </a:rPr>
                  <a:t>”: </a:t>
                </a:r>
                <a:r>
                  <a:rPr lang="it-IT" sz="1150" dirty="0">
                    <a:solidFill>
                      <a:schemeClr val="dk1"/>
                    </a:solidFill>
                    <a:latin typeface="Didact Gothic"/>
                    <a:ea typeface="Didact Gothic"/>
                    <a:cs typeface="Didact Gothic"/>
                    <a:sym typeface="Didact Gothic"/>
                  </a:rPr>
                  <a:t>viene applicato un fattore di scalatura di </a:t>
                </a:r>
                <a14:m>
                  <m:oMath xmlns:m="http://schemas.openxmlformats.org/officeDocument/2006/math">
                    <m:f>
                      <m:fPr>
                        <m:ctrlPr>
                          <a:rPr lang="it-IT" sz="1150" b="0" i="1" smtClean="0">
                            <a:solidFill>
                              <a:schemeClr val="dk1"/>
                            </a:solidFill>
                            <a:latin typeface="Cambria Math" panose="02040503050406030204" pitchFamily="18" charset="0"/>
                            <a:ea typeface="Didact Gothic"/>
                            <a:cs typeface="Didact Gothic"/>
                            <a:sym typeface="Didact Gothic"/>
                          </a:rPr>
                        </m:ctrlPr>
                      </m:fPr>
                      <m:num>
                        <m:r>
                          <a:rPr lang="it-IT" sz="1150" b="0" i="1" smtClean="0">
                            <a:solidFill>
                              <a:schemeClr val="dk1"/>
                            </a:solidFill>
                            <a:latin typeface="Cambria Math" panose="02040503050406030204" pitchFamily="18" charset="0"/>
                            <a:ea typeface="Didact Gothic"/>
                            <a:cs typeface="Didact Gothic"/>
                            <a:sym typeface="Didact Gothic"/>
                          </a:rPr>
                          <m:t>1</m:t>
                        </m:r>
                      </m:num>
                      <m:den>
                        <m:rad>
                          <m:radPr>
                            <m:degHide m:val="on"/>
                            <m:ctrlPr>
                              <a:rPr lang="it-IT" sz="1150" b="0" i="1" smtClean="0">
                                <a:solidFill>
                                  <a:schemeClr val="dk1"/>
                                </a:solidFill>
                                <a:latin typeface="Cambria Math" panose="02040503050406030204" pitchFamily="18" charset="0"/>
                                <a:sym typeface="Didact Gothic"/>
                              </a:rPr>
                            </m:ctrlPr>
                          </m:radPr>
                          <m:deg/>
                          <m:e>
                            <m:r>
                              <a:rPr lang="it-IT" sz="1150" b="0" i="1" smtClean="0">
                                <a:solidFill>
                                  <a:schemeClr val="dk1"/>
                                </a:solidFill>
                                <a:latin typeface="Cambria Math" panose="02040503050406030204" pitchFamily="18" charset="0"/>
                                <a:sym typeface="Didact Gothic"/>
                              </a:rPr>
                              <m:t>𝑁</m:t>
                            </m:r>
                          </m:e>
                        </m:rad>
                      </m:den>
                    </m:f>
                  </m:oMath>
                </a14:m>
                <a:endParaRPr lang="it-IT" sz="1150" b="1" dirty="0">
                  <a:solidFill>
                    <a:schemeClr val="dk1"/>
                  </a:solidFill>
                  <a:latin typeface="Didact Gothic"/>
                  <a:ea typeface="Didact Gothic"/>
                  <a:cs typeface="Didact Gothic"/>
                  <a:sym typeface="Didact Gothic"/>
                </a:endParaRPr>
              </a:p>
              <a:p>
                <a:pPr marL="171450" lvl="3" indent="-171450">
                  <a:buFont typeface="Arial" panose="020B0604020202020204" pitchFamily="34" charset="0"/>
                  <a:buChar char="•"/>
                </a:pPr>
                <a:endParaRPr lang="en-US" sz="1150" dirty="0">
                  <a:solidFill>
                    <a:schemeClr val="dk1"/>
                  </a:solidFill>
                  <a:latin typeface="Didact Gothic"/>
                  <a:ea typeface="Didact Gothic"/>
                  <a:cs typeface="Didact Gothic"/>
                  <a:sym typeface="Didact Gothic"/>
                </a:endParaRPr>
              </a:p>
            </p:txBody>
          </p:sp>
        </mc:Choice>
        <mc:Fallback xmlns="">
          <p:sp>
            <p:nvSpPr>
              <p:cNvPr id="38" name="Google Shape;234;p37">
                <a:extLst>
                  <a:ext uri="{FF2B5EF4-FFF2-40B4-BE49-F238E27FC236}">
                    <a16:creationId xmlns:a16="http://schemas.microsoft.com/office/drawing/2014/main" id="{2557AD8B-3D42-4F30-A69A-18E52757FDFE}"/>
                  </a:ext>
                </a:extLst>
              </p:cNvPr>
              <p:cNvSpPr txBox="1">
                <a:spLocks noRot="1" noChangeAspect="1" noMove="1" noResize="1" noEditPoints="1" noAdjustHandles="1" noChangeArrowheads="1" noChangeShapeType="1" noTextEdit="1"/>
              </p:cNvSpPr>
              <p:nvPr/>
            </p:nvSpPr>
            <p:spPr>
              <a:xfrm>
                <a:off x="2151683" y="3587646"/>
                <a:ext cx="5761278" cy="806098"/>
              </a:xfrm>
              <a:prstGeom prst="rect">
                <a:avLst/>
              </a:prstGeom>
              <a:blipFill>
                <a:blip r:embed="rId3"/>
                <a:stretch>
                  <a:fillRect b="-1515"/>
                </a:stretch>
              </a:blipFill>
            </p:spPr>
            <p:txBody>
              <a:bodyPr/>
              <a:lstStyle/>
              <a:p>
                <a:r>
                  <a:rPr lang="it-IT">
                    <a:noFill/>
                  </a:rPr>
                  <a:t> </a:t>
                </a:r>
              </a:p>
            </p:txBody>
          </p:sp>
        </mc:Fallback>
      </mc:AlternateContent>
      <p:sp>
        <p:nvSpPr>
          <p:cNvPr id="39" name="Google Shape;234;p37">
            <a:extLst>
              <a:ext uri="{FF2B5EF4-FFF2-40B4-BE49-F238E27FC236}">
                <a16:creationId xmlns:a16="http://schemas.microsoft.com/office/drawing/2014/main" id="{D90A8D58-2CA7-46A7-82E7-1995C0667C5A}"/>
              </a:ext>
            </a:extLst>
          </p:cNvPr>
          <p:cNvSpPr txBox="1">
            <a:spLocks/>
          </p:cNvSpPr>
          <p:nvPr/>
        </p:nvSpPr>
        <p:spPr>
          <a:xfrm>
            <a:off x="1231038" y="4393744"/>
            <a:ext cx="6681923" cy="65182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dirty="0">
                <a:solidFill>
                  <a:schemeClr val="dk1"/>
                </a:solidFill>
                <a:latin typeface="Didact Gothic"/>
                <a:ea typeface="Didact Gothic"/>
                <a:cs typeface="Didact Gothic"/>
                <a:sym typeface="Didact Gothic"/>
              </a:rPr>
              <a:t>Quest’ultima risulta proprio quella da noi adottata, la quale permette per l’appunto l’utilizzo delle basi ortonormali</a:t>
            </a:r>
          </a:p>
        </p:txBody>
      </p:sp>
    </p:spTree>
    <p:extLst>
      <p:ext uri="{BB962C8B-B14F-4D97-AF65-F5344CB8AC3E}">
        <p14:creationId xmlns:p14="http://schemas.microsoft.com/office/powerpoint/2010/main" val="537393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67" name="Google Shape;234;p37">
            <a:extLst>
              <a:ext uri="{FF2B5EF4-FFF2-40B4-BE49-F238E27FC236}">
                <a16:creationId xmlns:a16="http://schemas.microsoft.com/office/drawing/2014/main" id="{961287DA-9C59-43C1-A730-4F6CBE6DBDB9}"/>
              </a:ext>
            </a:extLst>
          </p:cNvPr>
          <p:cNvSpPr txBox="1">
            <a:spLocks/>
          </p:cNvSpPr>
          <p:nvPr/>
        </p:nvSpPr>
        <p:spPr>
          <a:xfrm>
            <a:off x="700733" y="403214"/>
            <a:ext cx="6681923" cy="92141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lgn="just">
              <a:buFont typeface="Arial" panose="020B0604020202020204" pitchFamily="34" charset="0"/>
              <a:buChar char="•"/>
            </a:pPr>
            <a:r>
              <a:rPr lang="it-IT" sz="1150" b="1" dirty="0" err="1">
                <a:solidFill>
                  <a:schemeClr val="dk1"/>
                </a:solidFill>
                <a:latin typeface="Didact Gothic"/>
                <a:ea typeface="Didact Gothic"/>
                <a:cs typeface="Didact Gothic"/>
                <a:sym typeface="Didact Gothic"/>
              </a:rPr>
              <a:t>Type</a:t>
            </a:r>
            <a:r>
              <a:rPr lang="it-IT" sz="1150" b="1" dirty="0">
                <a:solidFill>
                  <a:schemeClr val="dk1"/>
                </a:solidFill>
                <a:latin typeface="Didact Gothic"/>
                <a:ea typeface="Didact Gothic"/>
                <a:cs typeface="Didact Gothic"/>
                <a:sym typeface="Didact Gothic"/>
              </a:rPr>
              <a:t> {1, 2, 3, 4}: </a:t>
            </a:r>
            <a:r>
              <a:rPr lang="it-IT" sz="1150" dirty="0">
                <a:solidFill>
                  <a:schemeClr val="dk1"/>
                </a:solidFill>
                <a:latin typeface="Didact Gothic"/>
                <a:ea typeface="Didact Gothic"/>
                <a:cs typeface="Didact Gothic"/>
                <a:sym typeface="Didact Gothic"/>
              </a:rPr>
              <a:t>indica il tipo di DCT che verrà eseguita, il valore assunto di default è 2. Come specificato dalla documentazione, esistono 8 tipi di DCT, di questi ultimi 4 sono implementati nella libreria </a:t>
            </a:r>
            <a:r>
              <a:rPr lang="it-IT" sz="1150" dirty="0" err="1">
                <a:solidFill>
                  <a:schemeClr val="dk1"/>
                </a:solidFill>
                <a:latin typeface="Didact Gothic"/>
                <a:ea typeface="Didact Gothic"/>
                <a:cs typeface="Didact Gothic"/>
                <a:sym typeface="Didact Gothic"/>
              </a:rPr>
              <a:t>scipy</a:t>
            </a:r>
            <a:r>
              <a:rPr lang="it-IT" sz="1150" dirty="0">
                <a:solidFill>
                  <a:schemeClr val="dk1"/>
                </a:solidFill>
                <a:latin typeface="Didact Gothic"/>
                <a:ea typeface="Didact Gothic"/>
                <a:cs typeface="Didact Gothic"/>
                <a:sym typeface="Didact Gothic"/>
              </a:rPr>
              <a:t>. Generalmente ci si riferisce alla DCT secondo le specifiche del secondo tipo, adottato dai presenti per lo svolgimento del progetto, definita come segue:</a:t>
            </a:r>
          </a:p>
          <a:p>
            <a:pPr algn="just"/>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p:txBody>
      </p:sp>
      <mc:AlternateContent xmlns:mc="http://schemas.openxmlformats.org/markup-compatibility/2006" xmlns:a14="http://schemas.microsoft.com/office/drawing/2010/main">
        <mc:Choice Requires="a14">
          <p:sp>
            <p:nvSpPr>
              <p:cNvPr id="68" name="CasellaDiTesto 67">
                <a:extLst>
                  <a:ext uri="{FF2B5EF4-FFF2-40B4-BE49-F238E27FC236}">
                    <a16:creationId xmlns:a16="http://schemas.microsoft.com/office/drawing/2014/main" id="{FCF775AD-337C-4EBE-BE70-A59873D15510}"/>
                  </a:ext>
                </a:extLst>
              </p:cNvPr>
              <p:cNvSpPr txBox="1"/>
              <p:nvPr/>
            </p:nvSpPr>
            <p:spPr>
              <a:xfrm>
                <a:off x="3012181" y="1562370"/>
                <a:ext cx="2059025" cy="51950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200" i="1" smtClean="0">
                              <a:latin typeface="Cambria Math" panose="02040503050406030204" pitchFamily="18" charset="0"/>
                            </a:rPr>
                          </m:ctrlPr>
                        </m:sSubPr>
                        <m:e>
                          <m:r>
                            <a:rPr lang="it-IT" sz="1200" b="0" i="1" smtClean="0">
                              <a:latin typeface="Cambria Math" panose="02040503050406030204" pitchFamily="18" charset="0"/>
                            </a:rPr>
                            <m:t>𝑦</m:t>
                          </m:r>
                        </m:e>
                        <m:sub>
                          <m:r>
                            <a:rPr lang="it-IT" sz="1200" b="0" i="1" smtClean="0">
                              <a:latin typeface="Cambria Math" panose="02040503050406030204" pitchFamily="18" charset="0"/>
                            </a:rPr>
                            <m:t>𝑘</m:t>
                          </m:r>
                        </m:sub>
                      </m:sSub>
                      <m:r>
                        <a:rPr lang="it-IT" sz="1200" b="0" i="1" smtClean="0">
                          <a:latin typeface="Cambria Math" panose="02040503050406030204" pitchFamily="18" charset="0"/>
                        </a:rPr>
                        <m:t>=2</m:t>
                      </m:r>
                      <m:nary>
                        <m:naryPr>
                          <m:chr m:val="∑"/>
                          <m:ctrlPr>
                            <a:rPr lang="it-IT" sz="1200" b="0" i="1" smtClean="0">
                              <a:latin typeface="Cambria Math" panose="02040503050406030204" pitchFamily="18" charset="0"/>
                            </a:rPr>
                          </m:ctrlPr>
                        </m:naryPr>
                        <m:sub>
                          <m:r>
                            <m:rPr>
                              <m:brk m:alnAt="23"/>
                            </m:rPr>
                            <a:rPr lang="it-IT" sz="1200" b="0" i="1" smtClean="0">
                              <a:latin typeface="Cambria Math" panose="02040503050406030204" pitchFamily="18" charset="0"/>
                            </a:rPr>
                            <m:t>𝑛</m:t>
                          </m:r>
                          <m:r>
                            <a:rPr lang="it-IT" sz="1200" b="0" i="1" smtClean="0">
                              <a:latin typeface="Cambria Math" panose="02040503050406030204" pitchFamily="18" charset="0"/>
                            </a:rPr>
                            <m:t>=0</m:t>
                          </m:r>
                        </m:sub>
                        <m:sup>
                          <m:r>
                            <a:rPr lang="it-IT" sz="1200" b="0" i="1" smtClean="0">
                              <a:latin typeface="Cambria Math" panose="02040503050406030204" pitchFamily="18" charset="0"/>
                            </a:rPr>
                            <m:t>𝑁</m:t>
                          </m:r>
                          <m:r>
                            <a:rPr lang="it-IT" sz="1200" b="0" i="1" smtClean="0">
                              <a:latin typeface="Cambria Math" panose="02040503050406030204" pitchFamily="18" charset="0"/>
                            </a:rPr>
                            <m:t>−1</m:t>
                          </m:r>
                        </m:sup>
                        <m:e>
                          <m:sSub>
                            <m:sSubPr>
                              <m:ctrlPr>
                                <a:rPr lang="it-IT" sz="1200" b="0" i="1" smtClean="0">
                                  <a:latin typeface="Cambria Math" panose="02040503050406030204" pitchFamily="18" charset="0"/>
                                </a:rPr>
                              </m:ctrlPr>
                            </m:sSubPr>
                            <m:e>
                              <m:r>
                                <a:rPr lang="it-IT" sz="1200" b="0" i="1" smtClean="0">
                                  <a:latin typeface="Cambria Math" panose="02040503050406030204" pitchFamily="18" charset="0"/>
                                </a:rPr>
                                <m:t>𝑥</m:t>
                              </m:r>
                            </m:e>
                            <m:sub>
                              <m:r>
                                <a:rPr lang="it-IT" sz="1200" b="0" i="1" smtClean="0">
                                  <a:latin typeface="Cambria Math" panose="02040503050406030204" pitchFamily="18" charset="0"/>
                                </a:rPr>
                                <m:t>𝑛</m:t>
                              </m:r>
                            </m:sub>
                          </m:sSub>
                          <m:func>
                            <m:funcPr>
                              <m:ctrlPr>
                                <a:rPr lang="it-IT" sz="1200" b="0" i="1" smtClean="0">
                                  <a:latin typeface="Cambria Math" panose="02040503050406030204" pitchFamily="18" charset="0"/>
                                </a:rPr>
                              </m:ctrlPr>
                            </m:funcPr>
                            <m:fName>
                              <m:r>
                                <m:rPr>
                                  <m:sty m:val="p"/>
                                </m:rPr>
                                <a:rPr lang="it-IT" sz="1200" b="0" i="0" smtClean="0">
                                  <a:latin typeface="Cambria Math" panose="02040503050406030204" pitchFamily="18" charset="0"/>
                                </a:rPr>
                                <m:t>cos</m:t>
                              </m:r>
                            </m:fName>
                            <m:e>
                              <m:r>
                                <a:rPr lang="it-IT" sz="1200" b="0" i="1" smtClean="0">
                                  <a:latin typeface="Cambria Math" panose="02040503050406030204" pitchFamily="18" charset="0"/>
                                </a:rPr>
                                <m:t>(</m:t>
                              </m:r>
                              <m:f>
                                <m:fPr>
                                  <m:ctrlPr>
                                    <a:rPr lang="it-IT" sz="1200" b="0" i="1" smtClean="0">
                                      <a:latin typeface="Cambria Math" panose="02040503050406030204" pitchFamily="18" charset="0"/>
                                    </a:rPr>
                                  </m:ctrlPr>
                                </m:fPr>
                                <m:num>
                                  <m:r>
                                    <a:rPr lang="it-IT" sz="1200" b="0" i="1" smtClean="0">
                                      <a:latin typeface="Cambria Math" panose="02040503050406030204" pitchFamily="18" charset="0"/>
                                      <a:ea typeface="Cambria Math" panose="02040503050406030204" pitchFamily="18" charset="0"/>
                                    </a:rPr>
                                    <m:t>𝜋</m:t>
                                  </m:r>
                                  <m:r>
                                    <a:rPr lang="it-IT" sz="1200" b="0" i="1" smtClean="0">
                                      <a:latin typeface="Cambria Math" panose="02040503050406030204" pitchFamily="18" charset="0"/>
                                      <a:ea typeface="Cambria Math" panose="02040503050406030204" pitchFamily="18" charset="0"/>
                                    </a:rPr>
                                    <m:t>𝑘</m:t>
                                  </m:r>
                                  <m:r>
                                    <a:rPr lang="it-IT" sz="1200" b="0" i="1" smtClean="0">
                                      <a:latin typeface="Cambria Math" panose="02040503050406030204" pitchFamily="18" charset="0"/>
                                      <a:ea typeface="Cambria Math" panose="02040503050406030204" pitchFamily="18" charset="0"/>
                                    </a:rPr>
                                    <m:t>(2</m:t>
                                  </m:r>
                                  <m:r>
                                    <a:rPr lang="it-IT" sz="1200" b="0" i="1" smtClean="0">
                                      <a:latin typeface="Cambria Math" panose="02040503050406030204" pitchFamily="18" charset="0"/>
                                      <a:ea typeface="Cambria Math" panose="02040503050406030204" pitchFamily="18" charset="0"/>
                                    </a:rPr>
                                    <m:t>𝑛</m:t>
                                  </m:r>
                                  <m:r>
                                    <a:rPr lang="it-IT" sz="1200" b="0" i="1" smtClean="0">
                                      <a:latin typeface="Cambria Math" panose="02040503050406030204" pitchFamily="18" charset="0"/>
                                      <a:ea typeface="Cambria Math" panose="02040503050406030204" pitchFamily="18" charset="0"/>
                                    </a:rPr>
                                    <m:t>+1)</m:t>
                                  </m:r>
                                </m:num>
                                <m:den>
                                  <m:r>
                                    <a:rPr lang="it-IT" sz="1200" b="0" i="1" smtClean="0">
                                      <a:latin typeface="Cambria Math" panose="02040503050406030204" pitchFamily="18" charset="0"/>
                                    </a:rPr>
                                    <m:t>2</m:t>
                                  </m:r>
                                  <m:r>
                                    <a:rPr lang="it-IT" sz="1200" b="0" i="1" smtClean="0">
                                      <a:latin typeface="Cambria Math" panose="02040503050406030204" pitchFamily="18" charset="0"/>
                                    </a:rPr>
                                    <m:t>𝑁</m:t>
                                  </m:r>
                                </m:den>
                              </m:f>
                              <m:r>
                                <a:rPr lang="it-IT" sz="1200" b="0" i="1" smtClean="0">
                                  <a:latin typeface="Cambria Math" panose="02040503050406030204" pitchFamily="18" charset="0"/>
                                </a:rPr>
                                <m:t>)</m:t>
                              </m:r>
                            </m:e>
                          </m:func>
                        </m:e>
                      </m:nary>
                    </m:oMath>
                  </m:oMathPara>
                </a14:m>
                <a:endParaRPr lang="it-IT" sz="1600" dirty="0"/>
              </a:p>
            </p:txBody>
          </p:sp>
        </mc:Choice>
        <mc:Fallback xmlns="">
          <p:sp>
            <p:nvSpPr>
              <p:cNvPr id="68" name="CasellaDiTesto 67">
                <a:extLst>
                  <a:ext uri="{FF2B5EF4-FFF2-40B4-BE49-F238E27FC236}">
                    <a16:creationId xmlns:a16="http://schemas.microsoft.com/office/drawing/2014/main" id="{FCF775AD-337C-4EBE-BE70-A59873D15510}"/>
                  </a:ext>
                </a:extLst>
              </p:cNvPr>
              <p:cNvSpPr txBox="1">
                <a:spLocks noRot="1" noChangeAspect="1" noMove="1" noResize="1" noEditPoints="1" noAdjustHandles="1" noChangeArrowheads="1" noChangeShapeType="1" noTextEdit="1"/>
              </p:cNvSpPr>
              <p:nvPr/>
            </p:nvSpPr>
            <p:spPr>
              <a:xfrm>
                <a:off x="3012181" y="1562370"/>
                <a:ext cx="2059025" cy="519501"/>
              </a:xfrm>
              <a:prstGeom prst="rect">
                <a:avLst/>
              </a:prstGeom>
              <a:blipFill>
                <a:blip r:embed="rId3"/>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69" name="Google Shape;234;p37">
                <a:extLst>
                  <a:ext uri="{FF2B5EF4-FFF2-40B4-BE49-F238E27FC236}">
                    <a16:creationId xmlns:a16="http://schemas.microsoft.com/office/drawing/2014/main" id="{8D96C8AB-DA86-44D0-9BD4-376DFEA79855}"/>
                  </a:ext>
                </a:extLst>
              </p:cNvPr>
              <p:cNvSpPr txBox="1">
                <a:spLocks/>
              </p:cNvSpPr>
              <p:nvPr/>
            </p:nvSpPr>
            <p:spPr>
              <a:xfrm>
                <a:off x="891261" y="2279365"/>
                <a:ext cx="6491395" cy="49204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dirty="0">
                    <a:solidFill>
                      <a:schemeClr val="dk1"/>
                    </a:solidFill>
                    <a:latin typeface="Didact Gothic"/>
                    <a:ea typeface="Didact Gothic"/>
                    <a:cs typeface="Didact Gothic"/>
                    <a:sym typeface="Didact Gothic"/>
                  </a:rPr>
                  <a:t>Se il parametro sopracitato </a:t>
                </a:r>
                <a:r>
                  <a:rPr lang="it-IT" sz="1150" dirty="0" err="1">
                    <a:solidFill>
                      <a:schemeClr val="dk1"/>
                    </a:solidFill>
                    <a:latin typeface="Didact Gothic"/>
                    <a:ea typeface="Didact Gothic"/>
                    <a:cs typeface="Didact Gothic"/>
                    <a:sym typeface="Didact Gothic"/>
                  </a:rPr>
                  <a:t>norm</a:t>
                </a:r>
                <a:r>
                  <a:rPr lang="it-IT" sz="1150" dirty="0">
                    <a:solidFill>
                      <a:schemeClr val="dk1"/>
                    </a:solidFill>
                    <a:latin typeface="Didact Gothic"/>
                    <a:ea typeface="Didact Gothic"/>
                    <a:cs typeface="Didact Gothic"/>
                    <a:sym typeface="Didact Gothic"/>
                  </a:rPr>
                  <a:t> è impostato a “</a:t>
                </a:r>
                <a:r>
                  <a:rPr lang="it-IT" sz="1150" dirty="0" err="1">
                    <a:solidFill>
                      <a:schemeClr val="dk1"/>
                    </a:solidFill>
                    <a:latin typeface="Didact Gothic"/>
                    <a:ea typeface="Didact Gothic"/>
                    <a:cs typeface="Didact Gothic"/>
                    <a:sym typeface="Didact Gothic"/>
                  </a:rPr>
                  <a:t>ortho</a:t>
                </a:r>
                <a:r>
                  <a:rPr lang="it-IT" sz="1150" dirty="0">
                    <a:solidFill>
                      <a:schemeClr val="dk1"/>
                    </a:solidFill>
                    <a:latin typeface="Didact Gothic"/>
                    <a:ea typeface="Didact Gothic"/>
                    <a:cs typeface="Didact Gothic"/>
                    <a:sym typeface="Didact Gothic"/>
                  </a:rPr>
                  <a:t>”, gli elementi </a:t>
                </a:r>
                <a14:m>
                  <m:oMath xmlns:m="http://schemas.openxmlformats.org/officeDocument/2006/math">
                    <m:r>
                      <a:rPr lang="it-IT" sz="1150" b="0" i="1" smtClean="0">
                        <a:solidFill>
                          <a:schemeClr val="dk1"/>
                        </a:solidFill>
                        <a:latin typeface="Cambria Math" panose="02040503050406030204" pitchFamily="18" charset="0"/>
                        <a:ea typeface="Didact Gothic"/>
                        <a:cs typeface="Didact Gothic"/>
                        <a:sym typeface="Didact Gothic"/>
                      </a:rPr>
                      <m:t>𝑦</m:t>
                    </m:r>
                    <m:r>
                      <a:rPr lang="it-IT" sz="1150" b="0" i="1" smtClean="0">
                        <a:solidFill>
                          <a:schemeClr val="dk1"/>
                        </a:solidFill>
                        <a:latin typeface="Cambria Math" panose="02040503050406030204" pitchFamily="18" charset="0"/>
                        <a:ea typeface="Didact Gothic"/>
                        <a:cs typeface="Didact Gothic"/>
                        <a:sym typeface="Didact Gothic"/>
                      </a:rPr>
                      <m:t>[</m:t>
                    </m:r>
                    <m:r>
                      <a:rPr lang="it-IT" sz="1150" b="0" i="1" smtClean="0">
                        <a:solidFill>
                          <a:schemeClr val="dk1"/>
                        </a:solidFill>
                        <a:latin typeface="Cambria Math" panose="02040503050406030204" pitchFamily="18" charset="0"/>
                        <a:ea typeface="Didact Gothic"/>
                        <a:cs typeface="Didact Gothic"/>
                        <a:sym typeface="Didact Gothic"/>
                      </a:rPr>
                      <m:t>𝑘</m:t>
                    </m:r>
                    <m:r>
                      <a:rPr lang="it-IT" sz="1150" b="0" i="1" smtClean="0">
                        <a:solidFill>
                          <a:schemeClr val="dk1"/>
                        </a:solidFill>
                        <a:latin typeface="Cambria Math" panose="02040503050406030204" pitchFamily="18" charset="0"/>
                        <a:ea typeface="Didact Gothic"/>
                        <a:cs typeface="Didact Gothic"/>
                        <a:sym typeface="Didact Gothic"/>
                      </a:rPr>
                      <m:t>]</m:t>
                    </m:r>
                  </m:oMath>
                </a14:m>
                <a:r>
                  <a:rPr lang="it-IT" sz="1150" dirty="0">
                    <a:solidFill>
                      <a:schemeClr val="dk1"/>
                    </a:solidFill>
                    <a:latin typeface="Didact Gothic"/>
                    <a:ea typeface="Didact Gothic"/>
                    <a:cs typeface="Didact Gothic"/>
                    <a:sym typeface="Didact Gothic"/>
                  </a:rPr>
                  <a:t> vengono moltiplicati per un fattore di scaling f:</a:t>
                </a:r>
              </a:p>
            </p:txBody>
          </p:sp>
        </mc:Choice>
        <mc:Fallback xmlns="">
          <p:sp>
            <p:nvSpPr>
              <p:cNvPr id="69" name="Google Shape;234;p37">
                <a:extLst>
                  <a:ext uri="{FF2B5EF4-FFF2-40B4-BE49-F238E27FC236}">
                    <a16:creationId xmlns:a16="http://schemas.microsoft.com/office/drawing/2014/main" id="{8D96C8AB-DA86-44D0-9BD4-376DFEA79855}"/>
                  </a:ext>
                </a:extLst>
              </p:cNvPr>
              <p:cNvSpPr txBox="1">
                <a:spLocks noRot="1" noChangeAspect="1" noMove="1" noResize="1" noEditPoints="1" noAdjustHandles="1" noChangeArrowheads="1" noChangeShapeType="1" noTextEdit="1"/>
              </p:cNvSpPr>
              <p:nvPr/>
            </p:nvSpPr>
            <p:spPr>
              <a:xfrm>
                <a:off x="891261" y="2279365"/>
                <a:ext cx="6491395" cy="492047"/>
              </a:xfrm>
              <a:prstGeom prst="rect">
                <a:avLst/>
              </a:prstGeom>
              <a:blipFill>
                <a:blip r:embed="rId4"/>
                <a:stretch>
                  <a:fillRect b="-8642"/>
                </a:stretch>
              </a:blipFill>
            </p:spPr>
            <p:txBody>
              <a:bodyPr/>
              <a:lstStyle/>
              <a:p>
                <a:r>
                  <a:rPr lang="it-IT">
                    <a:noFill/>
                  </a:rPr>
                  <a:t> </a:t>
                </a:r>
              </a:p>
            </p:txBody>
          </p:sp>
        </mc:Fallback>
      </mc:AlternateContent>
      <p:sp>
        <p:nvSpPr>
          <p:cNvPr id="4" name="CasellaDiTesto 3">
            <a:extLst>
              <a:ext uri="{FF2B5EF4-FFF2-40B4-BE49-F238E27FC236}">
                <a16:creationId xmlns:a16="http://schemas.microsoft.com/office/drawing/2014/main" id="{8CB1DF67-FC73-4C96-8D77-23F7377716B9}"/>
              </a:ext>
            </a:extLst>
          </p:cNvPr>
          <p:cNvSpPr txBox="1"/>
          <p:nvPr/>
        </p:nvSpPr>
        <p:spPr>
          <a:xfrm>
            <a:off x="2667633" y="3320975"/>
            <a:ext cx="65" cy="430887"/>
          </a:xfrm>
          <a:prstGeom prst="rect">
            <a:avLst/>
          </a:prstGeom>
          <a:noFill/>
        </p:spPr>
        <p:txBody>
          <a:bodyPr wrap="none" lIns="0" tIns="0" rIns="0" bIns="0" rtlCol="0">
            <a:spAutoFit/>
          </a:bodyPr>
          <a:lstStyle/>
          <a:p>
            <a:endParaRPr lang="it-IT" b="0" dirty="0"/>
          </a:p>
          <a:p>
            <a:endParaRPr lang="it-IT" dirty="0"/>
          </a:p>
        </p:txBody>
      </p:sp>
      <p:sp>
        <p:nvSpPr>
          <p:cNvPr id="72" name="Google Shape;234;p37">
            <a:extLst>
              <a:ext uri="{FF2B5EF4-FFF2-40B4-BE49-F238E27FC236}">
                <a16:creationId xmlns:a16="http://schemas.microsoft.com/office/drawing/2014/main" id="{E0BDBCB0-717E-43F5-80D3-AEC961B60013}"/>
              </a:ext>
            </a:extLst>
          </p:cNvPr>
          <p:cNvSpPr txBox="1">
            <a:spLocks/>
          </p:cNvSpPr>
          <p:nvPr/>
        </p:nvSpPr>
        <p:spPr>
          <a:xfrm>
            <a:off x="795996" y="2211868"/>
            <a:ext cx="6681923" cy="125909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150" dirty="0">
              <a:solidFill>
                <a:schemeClr val="dk1"/>
              </a:solidFill>
              <a:latin typeface="Didact Gothic"/>
              <a:ea typeface="Didact Gothic"/>
              <a:cs typeface="Didact Gothic"/>
              <a:sym typeface="Didact Gothic"/>
            </a:endParaRPr>
          </a:p>
          <a:p>
            <a:pPr algn="just"/>
            <a:endParaRPr lang="en-US" sz="1150" dirty="0">
              <a:solidFill>
                <a:schemeClr val="dk1"/>
              </a:solidFill>
              <a:latin typeface="Didact Gothic"/>
              <a:ea typeface="Didact Gothic"/>
              <a:cs typeface="Didact Gothic"/>
              <a:sym typeface="Didact Gothic"/>
            </a:endParaRPr>
          </a:p>
          <a:p>
            <a:pPr algn="just"/>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a:p>
            <a:endParaRPr lang="en-US" sz="1150" dirty="0">
              <a:solidFill>
                <a:schemeClr val="dk1"/>
              </a:solidFill>
              <a:latin typeface="Didact Gothic"/>
              <a:ea typeface="Didact Gothic"/>
              <a:cs typeface="Didact Gothic"/>
              <a:sym typeface="Didact Gothic"/>
            </a:endParaRPr>
          </a:p>
        </p:txBody>
      </p:sp>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78A04A35-24DF-49FD-BF4D-20439772864A}"/>
                  </a:ext>
                </a:extLst>
              </p:cNvPr>
              <p:cNvSpPr txBox="1"/>
              <p:nvPr/>
            </p:nvSpPr>
            <p:spPr>
              <a:xfrm>
                <a:off x="3366347" y="3009155"/>
                <a:ext cx="1350691" cy="101136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1050" b="0" i="1" smtClean="0">
                          <a:latin typeface="Cambria Math" panose="02040503050406030204" pitchFamily="18" charset="0"/>
                        </a:rPr>
                        <m:t>𝑓</m:t>
                      </m:r>
                      <m:r>
                        <a:rPr lang="it-IT" sz="1050" b="0" i="1" smtClean="0">
                          <a:latin typeface="Cambria Math" panose="02040503050406030204" pitchFamily="18" charset="0"/>
                        </a:rPr>
                        <m:t>=</m:t>
                      </m:r>
                      <m:d>
                        <m:dPr>
                          <m:begChr m:val="{"/>
                          <m:endChr m:val=""/>
                          <m:ctrlPr>
                            <a:rPr lang="it-IT" sz="1050" b="0" i="1" smtClean="0">
                              <a:latin typeface="Cambria Math" panose="02040503050406030204" pitchFamily="18" charset="0"/>
                            </a:rPr>
                          </m:ctrlPr>
                        </m:dPr>
                        <m:e>
                          <m:eqArr>
                            <m:eqArrPr>
                              <m:ctrlPr>
                                <a:rPr lang="it-IT" sz="1050" b="0" i="1" smtClean="0">
                                  <a:latin typeface="Cambria Math" panose="02040503050406030204" pitchFamily="18" charset="0"/>
                                </a:rPr>
                              </m:ctrlPr>
                            </m:eqArrPr>
                            <m:e>
                              <m:rad>
                                <m:radPr>
                                  <m:degHide m:val="on"/>
                                  <m:ctrlPr>
                                    <a:rPr lang="it-IT" sz="1050" b="0" i="1" smtClean="0">
                                      <a:latin typeface="Cambria Math" panose="02040503050406030204" pitchFamily="18" charset="0"/>
                                    </a:rPr>
                                  </m:ctrlPr>
                                </m:radPr>
                                <m:deg/>
                                <m:e>
                                  <m:f>
                                    <m:fPr>
                                      <m:ctrlPr>
                                        <a:rPr lang="it-IT" sz="1050" b="0" i="1" smtClean="0">
                                          <a:latin typeface="Cambria Math" panose="02040503050406030204" pitchFamily="18" charset="0"/>
                                        </a:rPr>
                                      </m:ctrlPr>
                                    </m:fPr>
                                    <m:num>
                                      <m:r>
                                        <a:rPr lang="it-IT" sz="1050" b="0" i="1" smtClean="0">
                                          <a:latin typeface="Cambria Math" panose="02040503050406030204" pitchFamily="18" charset="0"/>
                                        </a:rPr>
                                        <m:t>1</m:t>
                                      </m:r>
                                    </m:num>
                                    <m:den>
                                      <m:r>
                                        <a:rPr lang="it-IT" sz="1050" b="0" i="1" smtClean="0">
                                          <a:latin typeface="Cambria Math" panose="02040503050406030204" pitchFamily="18" charset="0"/>
                                        </a:rPr>
                                        <m:t>4</m:t>
                                      </m:r>
                                      <m:r>
                                        <a:rPr lang="it-IT" sz="1050" b="0" i="1" smtClean="0">
                                          <a:latin typeface="Cambria Math" panose="02040503050406030204" pitchFamily="18" charset="0"/>
                                        </a:rPr>
                                        <m:t>𝑁</m:t>
                                      </m:r>
                                    </m:den>
                                  </m:f>
                                </m:e>
                              </m:rad>
                              <m:r>
                                <a:rPr lang="it-IT" sz="1050" b="0" i="1" smtClean="0">
                                  <a:latin typeface="Cambria Math" panose="02040503050406030204" pitchFamily="18" charset="0"/>
                                </a:rPr>
                                <m:t> </m:t>
                              </m:r>
                              <m:r>
                                <a:rPr lang="it-IT" sz="1050" b="0" i="1" smtClean="0">
                                  <a:latin typeface="Cambria Math" panose="02040503050406030204" pitchFamily="18" charset="0"/>
                                </a:rPr>
                                <m:t>𝑠𝑒</m:t>
                              </m:r>
                              <m:r>
                                <a:rPr lang="it-IT" sz="1050" b="0" i="1" smtClean="0">
                                  <a:latin typeface="Cambria Math" panose="02040503050406030204" pitchFamily="18" charset="0"/>
                                </a:rPr>
                                <m:t> </m:t>
                              </m:r>
                              <m:r>
                                <a:rPr lang="it-IT" sz="1050" b="0" i="1" smtClean="0">
                                  <a:latin typeface="Cambria Math" panose="02040503050406030204" pitchFamily="18" charset="0"/>
                                </a:rPr>
                                <m:t>𝑘</m:t>
                              </m:r>
                              <m:r>
                                <a:rPr lang="it-IT" sz="1050" b="0" i="1" smtClean="0">
                                  <a:latin typeface="Cambria Math" panose="02040503050406030204" pitchFamily="18" charset="0"/>
                                </a:rPr>
                                <m:t>=0,</m:t>
                              </m:r>
                            </m:e>
                            <m:e>
                              <m:rad>
                                <m:radPr>
                                  <m:degHide m:val="on"/>
                                  <m:ctrlPr>
                                    <a:rPr lang="it-IT" sz="1050" i="1">
                                      <a:latin typeface="Cambria Math" panose="02040503050406030204" pitchFamily="18" charset="0"/>
                                    </a:rPr>
                                  </m:ctrlPr>
                                </m:radPr>
                                <m:deg/>
                                <m:e>
                                  <m:f>
                                    <m:fPr>
                                      <m:ctrlPr>
                                        <a:rPr lang="it-IT" sz="1050" i="1">
                                          <a:latin typeface="Cambria Math" panose="02040503050406030204" pitchFamily="18" charset="0"/>
                                        </a:rPr>
                                      </m:ctrlPr>
                                    </m:fPr>
                                    <m:num>
                                      <m:r>
                                        <a:rPr lang="it-IT" sz="1050" i="1">
                                          <a:latin typeface="Cambria Math" panose="02040503050406030204" pitchFamily="18" charset="0"/>
                                        </a:rPr>
                                        <m:t>1</m:t>
                                      </m:r>
                                    </m:num>
                                    <m:den>
                                      <m:r>
                                        <a:rPr lang="it-IT" sz="1050" b="0" i="1" smtClean="0">
                                          <a:latin typeface="Cambria Math" panose="02040503050406030204" pitchFamily="18" charset="0"/>
                                        </a:rPr>
                                        <m:t>2</m:t>
                                      </m:r>
                                      <m:r>
                                        <a:rPr lang="it-IT" sz="1050" i="1">
                                          <a:latin typeface="Cambria Math" panose="02040503050406030204" pitchFamily="18" charset="0"/>
                                        </a:rPr>
                                        <m:t>𝑁</m:t>
                                      </m:r>
                                    </m:den>
                                  </m:f>
                                </m:e>
                              </m:rad>
                              <m:r>
                                <a:rPr lang="it-IT" sz="1050" i="1">
                                  <a:latin typeface="Cambria Math" panose="02040503050406030204" pitchFamily="18" charset="0"/>
                                </a:rPr>
                                <m:t> </m:t>
                              </m:r>
                              <m:r>
                                <a:rPr lang="it-IT" sz="1050" b="0" i="1" smtClean="0">
                                  <a:latin typeface="Cambria Math" panose="02040503050406030204" pitchFamily="18" charset="0"/>
                                </a:rPr>
                                <m:t>𝑎𝑙𝑡𝑟𝑖𝑚𝑒𝑛𝑡𝑖</m:t>
                              </m:r>
                            </m:e>
                          </m:eqArr>
                        </m:e>
                      </m:d>
                    </m:oMath>
                  </m:oMathPara>
                </a14:m>
                <a:endParaRPr lang="it-IT" dirty="0"/>
              </a:p>
            </p:txBody>
          </p:sp>
        </mc:Choice>
        <mc:Fallback xmlns="">
          <p:sp>
            <p:nvSpPr>
              <p:cNvPr id="5" name="CasellaDiTesto 4">
                <a:extLst>
                  <a:ext uri="{FF2B5EF4-FFF2-40B4-BE49-F238E27FC236}">
                    <a16:creationId xmlns:a16="http://schemas.microsoft.com/office/drawing/2014/main" id="{78A04A35-24DF-49FD-BF4D-20439772864A}"/>
                  </a:ext>
                </a:extLst>
              </p:cNvPr>
              <p:cNvSpPr txBox="1">
                <a:spLocks noRot="1" noChangeAspect="1" noMove="1" noResize="1" noEditPoints="1" noAdjustHandles="1" noChangeArrowheads="1" noChangeShapeType="1" noTextEdit="1"/>
              </p:cNvSpPr>
              <p:nvPr/>
            </p:nvSpPr>
            <p:spPr>
              <a:xfrm>
                <a:off x="3366347" y="3009155"/>
                <a:ext cx="1350691" cy="1011367"/>
              </a:xfrm>
              <a:prstGeom prst="rect">
                <a:avLst/>
              </a:prstGeom>
              <a:blipFill>
                <a:blip r:embed="rId5"/>
                <a:stretch>
                  <a:fillRect/>
                </a:stretch>
              </a:blipFill>
            </p:spPr>
            <p:txBody>
              <a:bodyPr/>
              <a:lstStyle/>
              <a:p>
                <a:r>
                  <a:rPr lang="it-IT">
                    <a:noFill/>
                  </a:rPr>
                  <a:t> </a:t>
                </a:r>
              </a:p>
            </p:txBody>
          </p:sp>
        </mc:Fallback>
      </mc:AlternateContent>
    </p:spTree>
    <p:extLst>
      <p:ext uri="{BB962C8B-B14F-4D97-AF65-F5344CB8AC3E}">
        <p14:creationId xmlns:p14="http://schemas.microsoft.com/office/powerpoint/2010/main" val="1014116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22" name="Google Shape;234;p37">
            <a:extLst>
              <a:ext uri="{FF2B5EF4-FFF2-40B4-BE49-F238E27FC236}">
                <a16:creationId xmlns:a16="http://schemas.microsoft.com/office/drawing/2014/main" id="{468C627B-2639-4463-8739-A3FC6DD12702}"/>
              </a:ext>
            </a:extLst>
          </p:cNvPr>
          <p:cNvSpPr txBox="1">
            <a:spLocks/>
          </p:cNvSpPr>
          <p:nvPr/>
        </p:nvSpPr>
        <p:spPr>
          <a:xfrm>
            <a:off x="526502" y="1617623"/>
            <a:ext cx="2611440" cy="7692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150" b="1" dirty="0">
                <a:solidFill>
                  <a:schemeClr val="dk1"/>
                </a:solidFill>
                <a:latin typeface="Didact Gothic"/>
                <a:ea typeface="Didact Gothic"/>
                <a:cs typeface="Didact Gothic"/>
                <a:sym typeface="Didact Gothic"/>
              </a:rPr>
              <a:t>TEST 1</a:t>
            </a:r>
          </a:p>
          <a:p>
            <a:pPr algn="just"/>
            <a:endParaRPr lang="en-US" sz="1150" b="1" dirty="0">
              <a:solidFill>
                <a:schemeClr val="dk1"/>
              </a:solidFill>
              <a:latin typeface="Didact Gothic"/>
              <a:ea typeface="Didact Gothic"/>
              <a:cs typeface="Didact Gothic"/>
              <a:sym typeface="Didact Gothic"/>
            </a:endParaRPr>
          </a:p>
          <a:p>
            <a:pPr algn="just"/>
            <a:r>
              <a:rPr lang="en-US" sz="1150" b="1" dirty="0">
                <a:solidFill>
                  <a:schemeClr val="dk1"/>
                </a:solidFill>
                <a:latin typeface="Didact Gothic"/>
                <a:ea typeface="Didact Gothic"/>
                <a:cs typeface="Didact Gothic"/>
                <a:sym typeface="Didact Gothic"/>
              </a:rPr>
              <a:t>Input: </a:t>
            </a:r>
            <a:r>
              <a:rPr lang="en-US" sz="1000" dirty="0">
                <a:solidFill>
                  <a:schemeClr val="dk1"/>
                </a:solidFill>
                <a:latin typeface="Didact Gothic"/>
                <a:ea typeface="Didact Gothic"/>
                <a:cs typeface="Didact Gothic"/>
                <a:sym typeface="Didact Gothic"/>
              </a:rPr>
              <a:t>[[231, 32, 233, 161, 24, 71, 140, 245],</a:t>
            </a:r>
          </a:p>
          <a:p>
            <a:pPr algn="just"/>
            <a:r>
              <a:rPr lang="en-US" sz="1000" dirty="0">
                <a:solidFill>
                  <a:schemeClr val="dk1"/>
                </a:solidFill>
                <a:latin typeface="Didact Gothic"/>
                <a:ea typeface="Didact Gothic"/>
                <a:cs typeface="Didact Gothic"/>
                <a:sym typeface="Didact Gothic"/>
              </a:rPr>
              <a:t>             [247, 40, 248, 245, 124, 204, 36, 107],</a:t>
            </a:r>
          </a:p>
          <a:p>
            <a:pPr algn="just"/>
            <a:r>
              <a:rPr lang="en-US" sz="1000" dirty="0">
                <a:solidFill>
                  <a:schemeClr val="dk1"/>
                </a:solidFill>
                <a:latin typeface="Didact Gothic"/>
                <a:ea typeface="Didact Gothic"/>
                <a:cs typeface="Didact Gothic"/>
                <a:sym typeface="Didact Gothic"/>
              </a:rPr>
              <a:t>             [234, 202, 245, 167, 9, 217, 239, 173],</a:t>
            </a:r>
          </a:p>
          <a:p>
            <a:pPr algn="just"/>
            <a:r>
              <a:rPr lang="en-US" sz="1000" dirty="0">
                <a:solidFill>
                  <a:schemeClr val="dk1"/>
                </a:solidFill>
                <a:latin typeface="Didact Gothic"/>
                <a:ea typeface="Didact Gothic"/>
                <a:cs typeface="Didact Gothic"/>
                <a:sym typeface="Didact Gothic"/>
              </a:rPr>
              <a:t>             [193, 190, 100, 167, 43, 180, 8, 70],</a:t>
            </a:r>
          </a:p>
          <a:p>
            <a:pPr algn="just"/>
            <a:r>
              <a:rPr lang="en-US" sz="1000" dirty="0">
                <a:solidFill>
                  <a:schemeClr val="dk1"/>
                </a:solidFill>
                <a:latin typeface="Didact Gothic"/>
                <a:ea typeface="Didact Gothic"/>
                <a:cs typeface="Didact Gothic"/>
                <a:sym typeface="Didact Gothic"/>
              </a:rPr>
              <a:t>             [11, 24, 210, 177, 81, 243, 8, 112],</a:t>
            </a:r>
          </a:p>
          <a:p>
            <a:pPr algn="just"/>
            <a:r>
              <a:rPr lang="en-US" sz="1000" dirty="0">
                <a:solidFill>
                  <a:schemeClr val="dk1"/>
                </a:solidFill>
                <a:latin typeface="Didact Gothic"/>
                <a:ea typeface="Didact Gothic"/>
                <a:cs typeface="Didact Gothic"/>
                <a:sym typeface="Didact Gothic"/>
              </a:rPr>
              <a:t>             [97, 195, 203, 47, 125, 114, 165, 181],</a:t>
            </a:r>
          </a:p>
          <a:p>
            <a:pPr algn="just"/>
            <a:r>
              <a:rPr lang="en-US" sz="1000" dirty="0">
                <a:solidFill>
                  <a:schemeClr val="dk1"/>
                </a:solidFill>
                <a:latin typeface="Didact Gothic"/>
                <a:ea typeface="Didact Gothic"/>
                <a:cs typeface="Didact Gothic"/>
                <a:sym typeface="Didact Gothic"/>
              </a:rPr>
              <a:t>             [193, 70, 174, 167, 41, 30, 127, 245],</a:t>
            </a:r>
          </a:p>
          <a:p>
            <a:pPr algn="just"/>
            <a:r>
              <a:rPr lang="en-US" sz="1000" dirty="0">
                <a:solidFill>
                  <a:schemeClr val="dk1"/>
                </a:solidFill>
                <a:latin typeface="Didact Gothic"/>
                <a:ea typeface="Didact Gothic"/>
                <a:cs typeface="Didact Gothic"/>
                <a:sym typeface="Didact Gothic"/>
              </a:rPr>
              <a:t>             [87, 149, 57, 192, 65, 129, 178, 228]]  </a:t>
            </a:r>
          </a:p>
        </p:txBody>
      </p:sp>
      <p:sp>
        <p:nvSpPr>
          <p:cNvPr id="23" name="Google Shape;234;p37">
            <a:extLst>
              <a:ext uri="{FF2B5EF4-FFF2-40B4-BE49-F238E27FC236}">
                <a16:creationId xmlns:a16="http://schemas.microsoft.com/office/drawing/2014/main" id="{F54D505E-2C1D-4337-8AEF-B9F6179CCF51}"/>
              </a:ext>
            </a:extLst>
          </p:cNvPr>
          <p:cNvSpPr txBox="1">
            <a:spLocks/>
          </p:cNvSpPr>
          <p:nvPr/>
        </p:nvSpPr>
        <p:spPr>
          <a:xfrm>
            <a:off x="2043006" y="537396"/>
            <a:ext cx="6681923" cy="7692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t-IT" sz="1150" b="1" dirty="0">
                <a:solidFill>
                  <a:schemeClr val="dk1"/>
                </a:solidFill>
                <a:latin typeface="Didact Gothic"/>
                <a:ea typeface="Didact Gothic"/>
                <a:cs typeface="Didact Gothic"/>
                <a:sym typeface="Didact Gothic"/>
              </a:rPr>
              <a:t>CASI TEST PER LA LIBRERIA</a:t>
            </a:r>
            <a:endParaRPr lang="it-IT" sz="1150" dirty="0">
              <a:solidFill>
                <a:schemeClr val="dk1"/>
              </a:solidFill>
              <a:latin typeface="Didact Gothic"/>
              <a:ea typeface="Didact Gothic"/>
              <a:cs typeface="Didact Gothic"/>
              <a:sym typeface="Didact Gothic"/>
            </a:endParaRPr>
          </a:p>
          <a:p>
            <a:pPr algn="just"/>
            <a:r>
              <a:rPr lang="it-IT" sz="1150" dirty="0">
                <a:solidFill>
                  <a:schemeClr val="dk1"/>
                </a:solidFill>
                <a:latin typeface="Didact Gothic"/>
                <a:ea typeface="Didact Gothic"/>
                <a:cs typeface="Didact Gothic"/>
                <a:sym typeface="Didact Gothic"/>
              </a:rPr>
              <a:t>Come suggerito nelle direttive per lo svolgimento sono stati condotti dei test preliminari per verificare l’utilizzo della scalatura corretta per la base. Da questi </a:t>
            </a:r>
            <a:r>
              <a:rPr lang="it-IT" sz="1150" dirty="0" err="1">
                <a:solidFill>
                  <a:schemeClr val="dk1"/>
                </a:solidFill>
                <a:latin typeface="Didact Gothic"/>
                <a:ea typeface="Didact Gothic"/>
                <a:cs typeface="Didact Gothic"/>
                <a:sym typeface="Didact Gothic"/>
              </a:rPr>
              <a:t>utlimi</a:t>
            </a:r>
            <a:r>
              <a:rPr lang="it-IT" sz="1150" dirty="0">
                <a:solidFill>
                  <a:schemeClr val="dk1"/>
                </a:solidFill>
                <a:latin typeface="Didact Gothic"/>
                <a:ea typeface="Didact Gothic"/>
                <a:cs typeface="Didact Gothic"/>
                <a:sym typeface="Didact Gothic"/>
              </a:rPr>
              <a:t> sono stati ottenuti i risultati attesti, di seguito riportati:</a:t>
            </a:r>
          </a:p>
        </p:txBody>
      </p:sp>
      <p:sp>
        <p:nvSpPr>
          <p:cNvPr id="26" name="Google Shape;234;p37">
            <a:extLst>
              <a:ext uri="{FF2B5EF4-FFF2-40B4-BE49-F238E27FC236}">
                <a16:creationId xmlns:a16="http://schemas.microsoft.com/office/drawing/2014/main" id="{AA37C74D-6A23-4DBC-B011-018A4082C0E6}"/>
              </a:ext>
            </a:extLst>
          </p:cNvPr>
          <p:cNvSpPr txBox="1">
            <a:spLocks/>
          </p:cNvSpPr>
          <p:nvPr/>
        </p:nvSpPr>
        <p:spPr>
          <a:xfrm>
            <a:off x="3871806" y="1617623"/>
            <a:ext cx="2611440" cy="7692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endParaRPr lang="en-US" sz="1150" b="1" dirty="0">
              <a:solidFill>
                <a:schemeClr val="dk1"/>
              </a:solidFill>
              <a:latin typeface="Didact Gothic"/>
              <a:ea typeface="Didact Gothic"/>
              <a:cs typeface="Didact Gothic"/>
              <a:sym typeface="Didact Gothic"/>
            </a:endParaRPr>
          </a:p>
          <a:p>
            <a:pPr algn="just"/>
            <a:endParaRPr lang="en-US" sz="1150" b="1" dirty="0">
              <a:solidFill>
                <a:schemeClr val="dk1"/>
              </a:solidFill>
              <a:latin typeface="Didact Gothic"/>
              <a:ea typeface="Didact Gothic"/>
              <a:cs typeface="Didact Gothic"/>
              <a:sym typeface="Didact Gothic"/>
            </a:endParaRPr>
          </a:p>
          <a:p>
            <a:pPr algn="just"/>
            <a:r>
              <a:rPr lang="en-US" sz="1150" b="1" dirty="0">
                <a:solidFill>
                  <a:schemeClr val="dk1"/>
                </a:solidFill>
                <a:latin typeface="Didact Gothic"/>
                <a:ea typeface="Didact Gothic"/>
                <a:cs typeface="Didact Gothic"/>
                <a:sym typeface="Didact Gothic"/>
              </a:rPr>
              <a:t>Output</a:t>
            </a:r>
            <a:endParaRPr lang="en-US" sz="1000" dirty="0">
              <a:solidFill>
                <a:schemeClr val="dk1"/>
              </a:solidFill>
              <a:latin typeface="Didact Gothic"/>
              <a:ea typeface="Didact Gothic"/>
              <a:cs typeface="Didact Gothic"/>
              <a:sym typeface="Didact Gothic"/>
            </a:endParaRPr>
          </a:p>
        </p:txBody>
      </p:sp>
      <p:pic>
        <p:nvPicPr>
          <p:cNvPr id="14" name="Immagine 13">
            <a:extLst>
              <a:ext uri="{FF2B5EF4-FFF2-40B4-BE49-F238E27FC236}">
                <a16:creationId xmlns:a16="http://schemas.microsoft.com/office/drawing/2014/main" id="{3186B537-7380-4AC5-BDD4-3D1DDED41F19}"/>
              </a:ext>
            </a:extLst>
          </p:cNvPr>
          <p:cNvPicPr>
            <a:picLocks noChangeAspect="1"/>
          </p:cNvPicPr>
          <p:nvPr/>
        </p:nvPicPr>
        <p:blipFill>
          <a:blip r:embed="rId3"/>
          <a:stretch>
            <a:fillRect/>
          </a:stretch>
        </p:blipFill>
        <p:spPr>
          <a:xfrm>
            <a:off x="4572000" y="2002247"/>
            <a:ext cx="2663142" cy="1394361"/>
          </a:xfrm>
          <a:prstGeom prst="rect">
            <a:avLst/>
          </a:prstGeom>
        </p:spPr>
      </p:pic>
      <p:sp>
        <p:nvSpPr>
          <p:cNvPr id="29" name="Google Shape;234;p37">
            <a:extLst>
              <a:ext uri="{FF2B5EF4-FFF2-40B4-BE49-F238E27FC236}">
                <a16:creationId xmlns:a16="http://schemas.microsoft.com/office/drawing/2014/main" id="{9DCA2E1D-68E8-4A97-82A6-72224888F78E}"/>
              </a:ext>
            </a:extLst>
          </p:cNvPr>
          <p:cNvSpPr txBox="1">
            <a:spLocks/>
          </p:cNvSpPr>
          <p:nvPr/>
        </p:nvSpPr>
        <p:spPr>
          <a:xfrm>
            <a:off x="526502" y="3448921"/>
            <a:ext cx="2611440" cy="7692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150" b="1" dirty="0">
                <a:solidFill>
                  <a:schemeClr val="dk1"/>
                </a:solidFill>
                <a:latin typeface="Didact Gothic"/>
                <a:ea typeface="Didact Gothic"/>
                <a:cs typeface="Didact Gothic"/>
                <a:sym typeface="Didact Gothic"/>
              </a:rPr>
              <a:t>TEST 2</a:t>
            </a:r>
          </a:p>
          <a:p>
            <a:pPr algn="just"/>
            <a:endParaRPr lang="en-US" sz="1150" b="1" dirty="0">
              <a:solidFill>
                <a:schemeClr val="dk1"/>
              </a:solidFill>
              <a:latin typeface="Didact Gothic"/>
              <a:ea typeface="Didact Gothic"/>
              <a:cs typeface="Didact Gothic"/>
              <a:sym typeface="Didact Gothic"/>
            </a:endParaRPr>
          </a:p>
          <a:p>
            <a:pPr algn="just"/>
            <a:r>
              <a:rPr lang="en-US" sz="1150" b="1" dirty="0">
                <a:solidFill>
                  <a:schemeClr val="dk1"/>
                </a:solidFill>
                <a:latin typeface="Didact Gothic"/>
                <a:ea typeface="Didact Gothic"/>
                <a:cs typeface="Didact Gothic"/>
                <a:sym typeface="Didact Gothic"/>
              </a:rPr>
              <a:t>Input: </a:t>
            </a:r>
            <a:r>
              <a:rPr lang="en-US" sz="1000" dirty="0">
                <a:solidFill>
                  <a:schemeClr val="dk1"/>
                </a:solidFill>
                <a:latin typeface="Didact Gothic"/>
                <a:ea typeface="Didact Gothic"/>
                <a:cs typeface="Didact Gothic"/>
                <a:sym typeface="Didact Gothic"/>
              </a:rPr>
              <a:t>[231, 32, 233, 161, 24, 71, 140, 245]</a:t>
            </a:r>
          </a:p>
        </p:txBody>
      </p:sp>
      <p:sp>
        <p:nvSpPr>
          <p:cNvPr id="30" name="Google Shape;234;p37">
            <a:extLst>
              <a:ext uri="{FF2B5EF4-FFF2-40B4-BE49-F238E27FC236}">
                <a16:creationId xmlns:a16="http://schemas.microsoft.com/office/drawing/2014/main" id="{422AF259-3899-47E8-87AA-85D2B1AD79A8}"/>
              </a:ext>
            </a:extLst>
          </p:cNvPr>
          <p:cNvSpPr txBox="1">
            <a:spLocks/>
          </p:cNvSpPr>
          <p:nvPr/>
        </p:nvSpPr>
        <p:spPr>
          <a:xfrm>
            <a:off x="526502" y="3833545"/>
            <a:ext cx="2611440" cy="7692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endParaRPr lang="en-US" sz="1150" b="1" dirty="0">
              <a:solidFill>
                <a:schemeClr val="dk1"/>
              </a:solidFill>
              <a:latin typeface="Didact Gothic"/>
              <a:ea typeface="Didact Gothic"/>
              <a:cs typeface="Didact Gothic"/>
              <a:sym typeface="Didact Gothic"/>
            </a:endParaRPr>
          </a:p>
          <a:p>
            <a:pPr algn="just"/>
            <a:endParaRPr lang="en-US" sz="1150" b="1" dirty="0">
              <a:solidFill>
                <a:schemeClr val="dk1"/>
              </a:solidFill>
              <a:latin typeface="Didact Gothic"/>
              <a:ea typeface="Didact Gothic"/>
              <a:cs typeface="Didact Gothic"/>
              <a:sym typeface="Didact Gothic"/>
            </a:endParaRPr>
          </a:p>
          <a:p>
            <a:pPr algn="just"/>
            <a:r>
              <a:rPr lang="en-US" sz="1150" b="1" dirty="0">
                <a:solidFill>
                  <a:schemeClr val="dk1"/>
                </a:solidFill>
                <a:latin typeface="Didact Gothic"/>
                <a:ea typeface="Didact Gothic"/>
                <a:cs typeface="Didact Gothic"/>
                <a:sym typeface="Didact Gothic"/>
              </a:rPr>
              <a:t>Output:</a:t>
            </a:r>
            <a:endParaRPr lang="en-US" sz="1000" dirty="0">
              <a:solidFill>
                <a:schemeClr val="dk1"/>
              </a:solidFill>
              <a:latin typeface="Didact Gothic"/>
              <a:ea typeface="Didact Gothic"/>
              <a:cs typeface="Didact Gothic"/>
              <a:sym typeface="Didact Gothic"/>
            </a:endParaRPr>
          </a:p>
        </p:txBody>
      </p:sp>
      <p:pic>
        <p:nvPicPr>
          <p:cNvPr id="16" name="Immagine 15">
            <a:extLst>
              <a:ext uri="{FF2B5EF4-FFF2-40B4-BE49-F238E27FC236}">
                <a16:creationId xmlns:a16="http://schemas.microsoft.com/office/drawing/2014/main" id="{F85F9DD6-6E0A-4A2C-94FA-8E14C564FAF6}"/>
              </a:ext>
            </a:extLst>
          </p:cNvPr>
          <p:cNvPicPr>
            <a:picLocks noChangeAspect="1"/>
          </p:cNvPicPr>
          <p:nvPr/>
        </p:nvPicPr>
        <p:blipFill>
          <a:blip r:embed="rId4"/>
          <a:stretch>
            <a:fillRect/>
          </a:stretch>
        </p:blipFill>
        <p:spPr>
          <a:xfrm>
            <a:off x="1194005" y="4285867"/>
            <a:ext cx="3447950" cy="220884"/>
          </a:xfrm>
          <a:prstGeom prst="rect">
            <a:avLst/>
          </a:prstGeom>
        </p:spPr>
      </p:pic>
    </p:spTree>
    <p:extLst>
      <p:ext uri="{BB962C8B-B14F-4D97-AF65-F5344CB8AC3E}">
        <p14:creationId xmlns:p14="http://schemas.microsoft.com/office/powerpoint/2010/main" val="2285601942"/>
      </p:ext>
    </p:extLst>
  </p:cSld>
  <p:clrMapOvr>
    <a:masterClrMapping/>
  </p:clrMapOvr>
</p:sld>
</file>

<file path=ppt/theme/theme1.xml><?xml version="1.0" encoding="utf-8"?>
<a:theme xmlns:a="http://schemas.openxmlformats.org/drawingml/2006/main" name="Minimalist Grayscale Pitch Deck by Slidesgo">
  <a:themeElements>
    <a:clrScheme name="Simple Light">
      <a:dk1>
        <a:srgbClr val="383838"/>
      </a:dk1>
      <a:lt1>
        <a:srgbClr val="EEEEEE"/>
      </a:lt1>
      <a:dk2>
        <a:srgbClr val="DBDBDB"/>
      </a:dk2>
      <a:lt2>
        <a:srgbClr val="929292"/>
      </a:lt2>
      <a:accent1>
        <a:srgbClr val="383838"/>
      </a:accent1>
      <a:accent2>
        <a:srgbClr val="383838"/>
      </a:accent2>
      <a:accent3>
        <a:srgbClr val="383838"/>
      </a:accent3>
      <a:accent4>
        <a:srgbClr val="383838"/>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618</TotalTime>
  <Words>2148</Words>
  <Application>Microsoft Office PowerPoint</Application>
  <PresentationFormat>Presentazione su schermo (16:9)</PresentationFormat>
  <Paragraphs>170</Paragraphs>
  <Slides>22</Slides>
  <Notes>22</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22</vt:i4>
      </vt:variant>
    </vt:vector>
  </HeadingPairs>
  <TitlesOfParts>
    <vt:vector size="29" baseType="lpstr">
      <vt:lpstr>Arial</vt:lpstr>
      <vt:lpstr>Courier New</vt:lpstr>
      <vt:lpstr>Didact Gothic</vt:lpstr>
      <vt:lpstr>Cambria Math</vt:lpstr>
      <vt:lpstr>Julius Sans One</vt:lpstr>
      <vt:lpstr>Questrial</vt:lpstr>
      <vt:lpstr>Minimalist Grayscale Pitch Deck by Slidesgo</vt:lpstr>
      <vt:lpstr>Compressione di immagini tramite DCT</vt:lpstr>
      <vt:lpstr>SOMMARIO</vt:lpstr>
      <vt:lpstr>IL PROGETTO</vt:lpstr>
      <vt:lpstr>Presentazione standard di PowerPoint</vt:lpstr>
      <vt:lpstr>SCIPY</vt:lpstr>
      <vt:lpstr>Presentazione standard di PowerPoint</vt:lpstr>
      <vt:lpstr>Presentazione standard di PowerPoint</vt:lpstr>
      <vt:lpstr>Presentazione standard di PowerPoint</vt:lpstr>
      <vt:lpstr>Presentazione standard di PowerPoint</vt:lpstr>
      <vt:lpstr>Parte 1</vt:lpstr>
      <vt:lpstr>Presentazione standard di PowerPoint</vt:lpstr>
      <vt:lpstr>Presentazione standard di PowerPoint</vt:lpstr>
      <vt:lpstr>Presentazione standard di PowerPoint</vt:lpstr>
      <vt:lpstr>Presentazione standard di PowerPoint</vt:lpstr>
      <vt:lpstr>Parte 2</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GRAZIE PER L’ATTENZIONE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MINIMALIST GRAYSCALE PITCH DECK</dc:title>
  <cp:lastModifiedBy>gianluca quaglia</cp:lastModifiedBy>
  <cp:revision>50</cp:revision>
  <dcterms:modified xsi:type="dcterms:W3CDTF">2021-06-11T15:10:40Z</dcterms:modified>
</cp:coreProperties>
</file>